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77"/>
  </p:notesMasterIdLst>
  <p:handoutMasterIdLst>
    <p:handoutMasterId r:id="rId7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489" r:id="rId10"/>
    <p:sldId id="490" r:id="rId11"/>
    <p:sldId id="270" r:id="rId12"/>
    <p:sldId id="271" r:id="rId13"/>
    <p:sldId id="272" r:id="rId14"/>
    <p:sldId id="275" r:id="rId15"/>
    <p:sldId id="274" r:id="rId16"/>
    <p:sldId id="276" r:id="rId17"/>
    <p:sldId id="277" r:id="rId18"/>
    <p:sldId id="278" r:id="rId19"/>
    <p:sldId id="493" r:id="rId20"/>
    <p:sldId id="273" r:id="rId21"/>
    <p:sldId id="492" r:id="rId22"/>
    <p:sldId id="281" r:id="rId23"/>
    <p:sldId id="481" r:id="rId24"/>
    <p:sldId id="491" r:id="rId25"/>
    <p:sldId id="459" r:id="rId26"/>
    <p:sldId id="458" r:id="rId27"/>
    <p:sldId id="457" r:id="rId28"/>
    <p:sldId id="454" r:id="rId29"/>
    <p:sldId id="456" r:id="rId30"/>
    <p:sldId id="482" r:id="rId31"/>
    <p:sldId id="410" r:id="rId32"/>
    <p:sldId id="449" r:id="rId33"/>
    <p:sldId id="284" r:id="rId34"/>
    <p:sldId id="432" r:id="rId35"/>
    <p:sldId id="446" r:id="rId36"/>
    <p:sldId id="462" r:id="rId37"/>
    <p:sldId id="461" r:id="rId38"/>
    <p:sldId id="486" r:id="rId39"/>
    <p:sldId id="382" r:id="rId40"/>
    <p:sldId id="383" r:id="rId41"/>
    <p:sldId id="385" r:id="rId42"/>
    <p:sldId id="386" r:id="rId43"/>
    <p:sldId id="388" r:id="rId44"/>
    <p:sldId id="487" r:id="rId45"/>
    <p:sldId id="447" r:id="rId46"/>
    <p:sldId id="500" r:id="rId47"/>
    <p:sldId id="496" r:id="rId48"/>
    <p:sldId id="497" r:id="rId49"/>
    <p:sldId id="501" r:id="rId50"/>
    <p:sldId id="498" r:id="rId51"/>
    <p:sldId id="499" r:id="rId52"/>
    <p:sldId id="502" r:id="rId53"/>
    <p:sldId id="488" r:id="rId54"/>
    <p:sldId id="451" r:id="rId55"/>
    <p:sldId id="452" r:id="rId56"/>
    <p:sldId id="455" r:id="rId57"/>
    <p:sldId id="390" r:id="rId58"/>
    <p:sldId id="392" r:id="rId59"/>
    <p:sldId id="504" r:id="rId60"/>
    <p:sldId id="393" r:id="rId61"/>
    <p:sldId id="394" r:id="rId62"/>
    <p:sldId id="398" r:id="rId63"/>
    <p:sldId id="484" r:id="rId64"/>
    <p:sldId id="460" r:id="rId65"/>
    <p:sldId id="485" r:id="rId66"/>
    <p:sldId id="474" r:id="rId67"/>
    <p:sldId id="475" r:id="rId68"/>
    <p:sldId id="476" r:id="rId69"/>
    <p:sldId id="505" r:id="rId70"/>
    <p:sldId id="495" r:id="rId71"/>
    <p:sldId id="506" r:id="rId72"/>
    <p:sldId id="478" r:id="rId73"/>
    <p:sldId id="503" r:id="rId74"/>
    <p:sldId id="480" r:id="rId75"/>
    <p:sldId id="479" r:id="rId76"/>
  </p:sldIdLst>
  <p:sldSz cx="9144000" cy="6858000" type="screen4x3"/>
  <p:notesSz cx="9925050" cy="14351000"/>
  <p:defaultTextStyle>
    <a:defPPr>
      <a:defRPr lang="en-US"/>
    </a:defPPr>
    <a:lvl1pPr marL="0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190C309-B1D0-4E04-A66E-D164415A4540}">
          <p14:sldIdLst>
            <p14:sldId id="256"/>
            <p14:sldId id="257"/>
            <p14:sldId id="258"/>
            <p14:sldId id="259"/>
            <p14:sldId id="260"/>
            <p14:sldId id="261"/>
            <p14:sldId id="265"/>
            <p14:sldId id="262"/>
            <p14:sldId id="489"/>
            <p14:sldId id="490"/>
            <p14:sldId id="270"/>
            <p14:sldId id="271"/>
            <p14:sldId id="272"/>
            <p14:sldId id="275"/>
            <p14:sldId id="274"/>
            <p14:sldId id="276"/>
            <p14:sldId id="277"/>
            <p14:sldId id="278"/>
            <p14:sldId id="493"/>
            <p14:sldId id="273"/>
            <p14:sldId id="492"/>
            <p14:sldId id="281"/>
            <p14:sldId id="481"/>
            <p14:sldId id="491"/>
            <p14:sldId id="459"/>
            <p14:sldId id="458"/>
            <p14:sldId id="457"/>
            <p14:sldId id="454"/>
            <p14:sldId id="456"/>
            <p14:sldId id="482"/>
            <p14:sldId id="410"/>
            <p14:sldId id="449"/>
            <p14:sldId id="284"/>
            <p14:sldId id="432"/>
            <p14:sldId id="446"/>
            <p14:sldId id="462"/>
            <p14:sldId id="461"/>
            <p14:sldId id="486"/>
            <p14:sldId id="382"/>
            <p14:sldId id="383"/>
            <p14:sldId id="385"/>
            <p14:sldId id="386"/>
            <p14:sldId id="388"/>
            <p14:sldId id="487"/>
            <p14:sldId id="447"/>
            <p14:sldId id="500"/>
            <p14:sldId id="496"/>
            <p14:sldId id="497"/>
            <p14:sldId id="501"/>
            <p14:sldId id="498"/>
            <p14:sldId id="499"/>
            <p14:sldId id="502"/>
            <p14:sldId id="488"/>
            <p14:sldId id="451"/>
            <p14:sldId id="452"/>
            <p14:sldId id="455"/>
            <p14:sldId id="390"/>
            <p14:sldId id="392"/>
            <p14:sldId id="504"/>
            <p14:sldId id="393"/>
            <p14:sldId id="394"/>
            <p14:sldId id="398"/>
            <p14:sldId id="484"/>
            <p14:sldId id="460"/>
            <p14:sldId id="485"/>
            <p14:sldId id="474"/>
            <p14:sldId id="475"/>
            <p14:sldId id="476"/>
            <p14:sldId id="505"/>
            <p14:sldId id="495"/>
            <p14:sldId id="506"/>
            <p14:sldId id="478"/>
            <p14:sldId id="503"/>
            <p14:sldId id="480"/>
            <p14:sldId id="4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лушкова Екатерина Руслановна" initials="ГЕР" lastIdx="1" clrIdx="0">
    <p:extLst>
      <p:ext uri="{19B8F6BF-5375-455C-9EA6-DF929625EA0E}">
        <p15:presenceInfo xmlns:p15="http://schemas.microsoft.com/office/powerpoint/2012/main" userId="S-1-5-21-590269469-2337020161-3733452069-15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A8002C"/>
    <a:srgbClr val="5B9BD5"/>
    <a:srgbClr val="92D050"/>
    <a:srgbClr val="2F5597"/>
    <a:srgbClr val="806F5F"/>
    <a:srgbClr val="D1ECE7"/>
    <a:srgbClr val="203864"/>
    <a:srgbClr val="DEA7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31" autoAdjust="0"/>
    <p:restoredTop sz="95556" autoAdjust="0"/>
  </p:normalViewPr>
  <p:slideViewPr>
    <p:cSldViewPr snapToGrid="0">
      <p:cViewPr varScale="1">
        <p:scale>
          <a:sx n="116" d="100"/>
          <a:sy n="116" d="100"/>
        </p:scale>
        <p:origin x="145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1621619588092425E-2"/>
          <c:y val="2.4884262351732009E-2"/>
          <c:w val="0.67261572255666113"/>
          <c:h val="0.8848499908264908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Лист1!$B$1</c:f>
              <c:strCache>
                <c:ptCount val="1"/>
                <c:pt idx="0">
                  <c:v>Проведено обследований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AF8-4FC3-902A-02F567C09A3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95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AF8-4FC3-902A-02F567C09A3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68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AF8-4FC3-902A-02F567C09A3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92</c:v>
                </c:pt>
                <c:pt idx="1">
                  <c:v>95</c:v>
                </c:pt>
                <c:pt idx="2">
                  <c:v>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AF8-4FC3-902A-02F567C09A30}"/>
            </c:ext>
          </c:extLst>
        </c:ser>
        <c:ser>
          <c:idx val="2"/>
          <c:order val="1"/>
          <c:tx>
            <c:strRef>
              <c:f>Лист1!$C$1</c:f>
              <c:strCache>
                <c:ptCount val="1"/>
                <c:pt idx="0">
                  <c:v>Перемещено на специализированную стоянку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AF8-4FC3-902A-02F567C09A3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15</c:v>
                </c:pt>
                <c:pt idx="1">
                  <c:v>37</c:v>
                </c:pt>
                <c:pt idx="2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1AF8-4FC3-902A-02F567C09A30}"/>
            </c:ext>
          </c:extLst>
        </c:ser>
        <c:ser>
          <c:idx val="0"/>
          <c:order val="2"/>
          <c:tx>
            <c:strRef>
              <c:f>Лист1!$D$1</c:f>
              <c:strCache>
                <c:ptCount val="1"/>
                <c:pt idx="0">
                  <c:v>Утилизированно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</c:v>
                </c:pt>
                <c:pt idx="1">
                  <c:v>34</c:v>
                </c:pt>
                <c:pt idx="2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C88-4F6A-AB80-FD41142C3E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7282792"/>
        <c:axId val="385290560"/>
      </c:barChart>
      <c:catAx>
        <c:axId val="307282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  <c:crossAx val="385290560"/>
        <c:crosses val="autoZero"/>
        <c:auto val="1"/>
        <c:lblAlgn val="ctr"/>
        <c:lblOffset val="100"/>
        <c:noMultiLvlLbl val="0"/>
      </c:catAx>
      <c:valAx>
        <c:axId val="3852905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0728279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>
          <a:latin typeface="+mj-lt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bubble3D val="0"/>
            <c:explosion val="17"/>
            <c:spPr>
              <a:solidFill>
                <a:schemeClr val="accent6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F24-4056-8616-5E8446C039BE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7E8-4CA4-AD1A-BFC6916DE2C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2 093 400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F24-4056-8616-5E8446C039B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2599923033614741"/>
                  <c:y val="8.024787942051914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ru-RU" sz="2000" b="0" i="0" u="none" strike="noStrike" kern="1200" baseline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r>
                      <a:rPr lang="en-US" dirty="0"/>
                      <a:t>1 000 000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ru-RU" sz="2000" b="0" i="0" u="none" strike="noStrike" kern="1200" baseline="0">
                      <a:solidFill>
                        <a:schemeClr val="tx1"/>
                      </a:solidFill>
                      <a:latin typeface="Times New Roman" pitchFamily="18" charset="0"/>
                      <a:ea typeface="+mn-ea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7E8-4CA4-AD1A-BFC6916DE2C6}"/>
                </c:ext>
                <c:ext xmlns:c15="http://schemas.microsoft.com/office/drawing/2012/chart" uri="{CE6537A1-D6FC-4f65-9D91-7224C49458BB}">
                  <c15:layout>
                    <c:manualLayout>
                      <c:w val="0.15301998132068184"/>
                      <c:h val="0.12094262965994494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2000" b="0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средства из бюджета города Москвы</c:v>
                </c:pt>
                <c:pt idx="1">
                  <c:v>средства депутатов муниципального округа Южное Тушино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3709000</c:v>
                </c:pt>
                <c:pt idx="1">
                  <c:v>1526300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F24-4056-8616-5E8446C039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400" b="0" i="0" u="none" strike="noStrike" kern="1200" baseline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lang="ru-RU" sz="26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Лист1!$B$2:$C$2</c:f>
              <c:numCache>
                <c:formatCode>General</c:formatCode>
                <c:ptCount val="2"/>
                <c:pt idx="0">
                  <c:v>57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7D2-4B62-B66C-B9A00EC23EBD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Выполнено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800"/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800" dirty="0"/>
                      <a:t>42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EF1-4F60-88CB-392C671450D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Лист1!$B$3:$C$3</c:f>
              <c:numCache>
                <c:formatCode>General</c:formatCode>
                <c:ptCount val="2"/>
                <c:pt idx="0">
                  <c:v>85</c:v>
                </c:pt>
                <c:pt idx="1">
                  <c:v>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7D2-4B62-B66C-B9A00EC23E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7281944"/>
        <c:axId val="308094512"/>
      </c:barChart>
      <c:catAx>
        <c:axId val="387281944"/>
        <c:scaling>
          <c:orientation val="minMax"/>
        </c:scaling>
        <c:delete val="0"/>
        <c:axPos val="b"/>
        <c:majorTickMark val="out"/>
        <c:minorTickMark val="none"/>
        <c:tickLblPos val="nextTo"/>
        <c:crossAx val="308094512"/>
        <c:crosses val="autoZero"/>
        <c:auto val="1"/>
        <c:lblAlgn val="ctr"/>
        <c:lblOffset val="100"/>
        <c:noMultiLvlLbl val="0"/>
      </c:catAx>
      <c:valAx>
        <c:axId val="3080945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8728194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noFill/>
  </c:spPr>
  <c:txPr>
    <a:bodyPr/>
    <a:lstStyle/>
    <a:p>
      <a:pPr>
        <a:defRPr sz="1200">
          <a:latin typeface="+mj-lt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8.966202330863067E-2"/>
          <c:w val="0.72503347795811235"/>
          <c:h val="0.8922830345718688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explosion val="15"/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EC90-4131-84E9-67D30B059743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EC90-4131-84E9-67D30B059743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C90-4131-84E9-67D30B059743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EC90-4131-84E9-67D30B059743}"/>
              </c:ext>
            </c:extLst>
          </c:dPt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C90-4131-84E9-67D30B05974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6869677004660136E-3"/>
                  <c:y val="7.444957017987111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C90-4131-84E9-67D30B05974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8044284642991063E-2"/>
                  <c:y val="0.10782721820748424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120</a:t>
                    </a:r>
                  </a:p>
                  <a:p>
                    <a:pPr>
                      <a:defRPr/>
                    </a:pP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C90-4131-84E9-67D30B059743}"/>
                </c:ext>
                <c:ext xmlns:c15="http://schemas.microsoft.com/office/drawing/2012/chart" uri="{CE6537A1-D6FC-4f65-9D91-7224C49458BB}">
                  <c15:layout>
                    <c:manualLayout>
                      <c:w val="0.10544217687074831"/>
                      <c:h val="7.8288311238956201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4.0019484171621406E-2"/>
                  <c:y val="-9.4749448901813818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143</a:t>
                    </a:r>
                  </a:p>
                  <a:p>
                    <a:pPr>
                      <a:defRPr/>
                    </a:pPr>
                    <a:endParaRPr lang="en-US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C90-4131-84E9-67D30B059743}"/>
                </c:ext>
                <c:ext xmlns:c15="http://schemas.microsoft.com/office/drawing/2012/chart" uri="{CE6537A1-D6FC-4f65-9D91-7224C49458BB}">
                  <c15:layout>
                    <c:manualLayout>
                      <c:w val="6.6326530612244888E-2"/>
                      <c:h val="7.7727104706777309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предприятия торговли </c:v>
                </c:pt>
                <c:pt idx="1">
                  <c:v>торговый центр </c:v>
                </c:pt>
                <c:pt idx="2">
                  <c:v>предприятия общественного питания</c:v>
                </c:pt>
                <c:pt idx="3">
                  <c:v>предприятия бытового обслуживания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226</c:v>
                </c:pt>
                <c:pt idx="1">
                  <c:v>2</c:v>
                </c:pt>
                <c:pt idx="2">
                  <c:v>120</c:v>
                </c:pt>
                <c:pt idx="3">
                  <c:v>143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C90-4131-84E9-67D30B05974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0033460398675551"/>
          <c:y val="2.4994453628758108E-2"/>
          <c:w val="0.29966539601324438"/>
          <c:h val="0.95455553885680344"/>
        </c:manualLayout>
      </c:layout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32747038739815"/>
          <c:y val="7.9905137360447756E-2"/>
          <c:w val="0.60798135659052299"/>
          <c:h val="0.8284013287401574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по району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75A-4CFD-A09A-88CB52A2FD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89567296"/>
        <c:axId val="389568472"/>
        <c:axId val="0"/>
      </c:bar3DChart>
      <c:catAx>
        <c:axId val="389567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89568472"/>
        <c:crosses val="autoZero"/>
        <c:auto val="1"/>
        <c:lblAlgn val="ctr"/>
        <c:lblOffset val="100"/>
        <c:noMultiLvlLbl val="0"/>
      </c:catAx>
      <c:valAx>
        <c:axId val="389568472"/>
        <c:scaling>
          <c:orientation val="minMax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кв.м.</a:t>
                </a:r>
              </a:p>
            </c:rich>
          </c:tx>
          <c:layout>
            <c:manualLayout>
              <c:xMode val="edge"/>
              <c:yMode val="edge"/>
              <c:x val="0.1148731064574577"/>
              <c:y val="0.4833613474981002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895672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Составлено протоколов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2F5597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457B-4B87-8D4B-05690E9AEA2D}"/>
              </c:ext>
            </c:extLst>
          </c:dPt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</c:v>
                </c:pt>
                <c:pt idx="1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434-4869-B1DD-D13A0E8FC9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89564552"/>
        <c:axId val="389568864"/>
        <c:axId val="0"/>
      </c:bar3DChart>
      <c:catAx>
        <c:axId val="389564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  <c:crossAx val="389568864"/>
        <c:crosses val="autoZero"/>
        <c:auto val="1"/>
        <c:lblAlgn val="ctr"/>
        <c:lblOffset val="100"/>
        <c:noMultiLvlLbl val="0"/>
      </c:catAx>
      <c:valAx>
        <c:axId val="389568864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  <c:crossAx val="389564552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j-lt"/>
        </a:defRPr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Обращения граждан, поступившие в управу района</a:t>
            </a:r>
          </a:p>
        </c:rich>
      </c:tx>
      <c:layout>
        <c:manualLayout>
          <c:xMode val="edge"/>
          <c:yMode val="edge"/>
          <c:x val="0.2123378242435682"/>
          <c:y val="3.1496215450935623E-2"/>
        </c:manualLayout>
      </c:layout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Обращения граждан поступившие в управу района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FE45-471C-AB30-64C980D5289C}"/>
              </c:ext>
            </c:extLst>
          </c:dPt>
          <c:dPt>
            <c:idx val="1"/>
            <c:invertIfNegative val="0"/>
            <c:bubble3D val="0"/>
            <c:spPr>
              <a:solidFill>
                <a:srgbClr val="2F559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E45-471C-AB30-64C980D5289C}"/>
              </c:ext>
            </c:extLst>
          </c:dPt>
          <c:cat>
            <c:strRef>
              <c:f>Лист1!$A$2:$A$3</c:f>
              <c:strCache>
                <c:ptCount val="2"/>
                <c:pt idx="0">
                  <c:v>2021 год</c:v>
                </c:pt>
                <c:pt idx="1">
                  <c:v>2022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1879</c:v>
                </c:pt>
                <c:pt idx="1">
                  <c:v>2041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715-47ED-AB4B-8916F7899E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9569256"/>
        <c:axId val="389565336"/>
      </c:barChart>
      <c:catAx>
        <c:axId val="389569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89565336"/>
        <c:crosses val="autoZero"/>
        <c:auto val="1"/>
        <c:lblAlgn val="ctr"/>
        <c:lblOffset val="100"/>
        <c:noMultiLvlLbl val="0"/>
      </c:catAx>
      <c:valAx>
        <c:axId val="389565336"/>
        <c:scaling>
          <c:orientation val="minMax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crossAx val="3895692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Тематики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BFD-4D6E-BA0B-77E83AB5D0D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BFD-4D6E-BA0B-77E83AB5D0D6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BFD-4D6E-BA0B-77E83AB5D0D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BFD-4D6E-BA0B-77E83AB5D0D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6BFD-4D6E-BA0B-77E83AB5D0D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E3FC-4573-B5D0-69DE295FDB30}"/>
              </c:ext>
            </c:extLst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6BFD-4D6E-BA0B-77E83AB5D0D6}"/>
              </c:ext>
            </c:extLst>
          </c:dPt>
          <c:dPt>
            <c:idx val="7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E3FC-4573-B5D0-69DE295FDB30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E3FC-4573-B5D0-69DE295FDB30}"/>
              </c:ext>
            </c:extLst>
          </c:dPt>
          <c:dLbls>
            <c:dLbl>
              <c:idx val="0"/>
              <c:layout>
                <c:manualLayout>
                  <c:x val="2.2846250512758605E-3"/>
                  <c:y val="1.69353221979824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BFD-4D6E-BA0B-77E83AB5D0D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8.3448287409066519E-4"/>
                  <c:y val="7.13911975783043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BFD-4D6E-BA0B-77E83AB5D0D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3133730269834346E-4"/>
                  <c:y val="9.998722600113375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BFD-4D6E-BA0B-77E83AB5D0D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6044265148125652E-4"/>
                  <c:y val="4.4152122415821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BFD-4D6E-BA0B-77E83AB5D0D6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6.1949627325558144E-4"/>
                  <c:y val="-4.80252352393266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BFD-4D6E-BA0B-77E83AB5D0D6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5498410796727849E-4"/>
                  <c:y val="5.77875706718072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E3FC-4573-B5D0-69DE295FDB3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Благоустройство</c:v>
                </c:pt>
                <c:pt idx="1">
                  <c:v>ЖКХ</c:v>
                </c:pt>
                <c:pt idx="2">
                  <c:v>Социальная сфера</c:v>
                </c:pt>
                <c:pt idx="3">
                  <c:v>Градостроительство</c:v>
                </c:pt>
                <c:pt idx="4">
                  <c:v>Транспорт</c:v>
                </c:pt>
                <c:pt idx="5">
                  <c:v>Топливно-энергетическое хозяйство</c:v>
                </c:pt>
                <c:pt idx="6">
                  <c:v>Торговля и услуги</c:v>
                </c:pt>
                <c:pt idx="7">
                  <c:v>Безопасность </c:v>
                </c:pt>
                <c:pt idx="8">
                  <c:v>Гаражи, парковки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829</c:v>
                </c:pt>
                <c:pt idx="1">
                  <c:v>669</c:v>
                </c:pt>
                <c:pt idx="2">
                  <c:v>191</c:v>
                </c:pt>
                <c:pt idx="3">
                  <c:v>102</c:v>
                </c:pt>
                <c:pt idx="4">
                  <c:v>89</c:v>
                </c:pt>
                <c:pt idx="5">
                  <c:v>63</c:v>
                </c:pt>
                <c:pt idx="6">
                  <c:v>37</c:v>
                </c:pt>
                <c:pt idx="7">
                  <c:v>33</c:v>
                </c:pt>
                <c:pt idx="8">
                  <c:v>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BFD-4D6E-BA0B-77E83AB5D0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9567688"/>
        <c:axId val="389562592"/>
      </c:barChart>
      <c:catAx>
        <c:axId val="389567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  <c:crossAx val="389562592"/>
        <c:crosses val="autoZero"/>
        <c:auto val="1"/>
        <c:lblAlgn val="ctr"/>
        <c:lblOffset val="100"/>
        <c:noMultiLvlLbl val="0"/>
      </c:catAx>
      <c:valAx>
        <c:axId val="389562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  <c:crossAx val="389567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+mj-lt"/>
        </a:defRPr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4472C4"/>
            </a:solidFill>
          </c:spPr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13C-4564-B3A3-FD64D87F50A6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13C-4564-B3A3-FD64D87F50A6}"/>
              </c:ext>
            </c:extLst>
          </c:dPt>
          <c:dLbls>
            <c:dLbl>
              <c:idx val="0"/>
              <c:layout>
                <c:manualLayout>
                  <c:x val="4.1666666666666666E-3"/>
                  <c:y val="1.2303149606299213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13C-4564-B3A3-FD64D87F50A6}"/>
                </c:ext>
                <c:ext xmlns:c15="http://schemas.microsoft.com/office/drawing/2012/chart" uri="{CE6537A1-D6FC-4f65-9D91-7224C49458BB}">
                  <c15:layout>
                    <c:manualLayout>
                      <c:w val="0.26445833333333335"/>
                      <c:h val="0.10496874999999999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1.4583333333333334E-2"/>
                  <c:y val="3.1251230314960632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defRPr>
                    </a:pPr>
                    <a:r>
                      <a:rPr lang="ru-RU" i="0" dirty="0"/>
                      <a:t>Очередные</a:t>
                    </a:r>
                    <a:r>
                      <a:rPr lang="ru-RU" i="0" baseline="0" dirty="0"/>
                      <a:t> - 14</a:t>
                    </a:r>
                    <a:endParaRPr lang="ru-RU" i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13C-4564-B3A3-FD64D87F50A6}"/>
                </c:ext>
                <c:ext xmlns:c15="http://schemas.microsoft.com/office/drawing/2012/chart" uri="{CE6537A1-D6FC-4f65-9D91-7224C49458BB}">
                  <c15:layout>
                    <c:manualLayout>
                      <c:w val="0.23819799868766403"/>
                      <c:h val="0.10496874999999999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Внеочередные - 2</c:v>
                </c:pt>
                <c:pt idx="1">
                  <c:v>Очередные - 14</c:v>
                </c:pt>
              </c:strCache>
            </c:strRef>
          </c:cat>
          <c:val>
            <c:numRef>
              <c:f>Лист1!$B$2:$B$3</c:f>
              <c:numCache>
                <c:formatCode>0</c:formatCode>
                <c:ptCount val="2"/>
                <c:pt idx="0">
                  <c:v>2</c:v>
                </c:pt>
                <c:pt idx="1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13C-4564-B3A3-FD64D87F50A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 i="1">
          <a:solidFill>
            <a:schemeClr val="tx1"/>
          </a:solidFill>
          <a:latin typeface="+mj-lt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3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3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3">
      <a:schemeClr val="dk1"/>
    </cs:effectRef>
    <cs:fontRef idx="minor">
      <a:schemeClr val="tx1"/>
    </cs:fontRef>
  </cs:dataPoint3D>
  <cs:dataPointLine>
    <cs:lnRef idx="1">
      <cs:styleClr val="auto"/>
    </cs:lnRef>
    <cs:lineWidthScale>7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3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3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3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AB5E70-41EF-439B-8EAD-7105B1DD815B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E5C54A-4EB2-4B03-8752-E17259489A45}">
      <dgm:prSet phldrT="[Текст]" custT="1"/>
      <dgm:spPr>
        <a:solidFill>
          <a:srgbClr val="5B9BD5"/>
        </a:solidFill>
        <a:ln>
          <a:noFill/>
        </a:ln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latin typeface="+mj-lt"/>
            </a:rPr>
            <a:t>85</a:t>
          </a:r>
          <a:r>
            <a:rPr lang="ru-RU" sz="1600" dirty="0">
              <a:solidFill>
                <a:schemeClr val="tx1"/>
              </a:solidFill>
              <a:latin typeface="+mj-lt"/>
            </a:rPr>
            <a:t> мероприятий</a:t>
          </a:r>
        </a:p>
      </dgm:t>
    </dgm:pt>
    <dgm:pt modelId="{43B2EF48-8BAC-4A84-B8EE-B025F1EAF7F2}" type="parTrans" cxnId="{F8BA3FEF-5690-4F74-AC00-590647FE2DFC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+mj-lt"/>
          </a:endParaRPr>
        </a:p>
      </dgm:t>
    </dgm:pt>
    <dgm:pt modelId="{0FCFB1F4-000A-475C-B06B-09710634E141}" type="sibTrans" cxnId="{F8BA3FEF-5690-4F74-AC00-590647FE2DFC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+mj-lt"/>
          </a:endParaRPr>
        </a:p>
      </dgm:t>
    </dgm:pt>
    <dgm:pt modelId="{4DEEA78D-2AFF-4234-92B7-003D44CFA4D8}">
      <dgm:prSet phldrT="[Текст]" custT="1"/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latin typeface="+mj-lt"/>
            </a:rPr>
            <a:t>2885</a:t>
          </a:r>
          <a:r>
            <a:rPr lang="ru-RU" sz="1600" dirty="0">
              <a:solidFill>
                <a:schemeClr val="tx1"/>
              </a:solidFill>
              <a:latin typeface="+mj-lt"/>
            </a:rPr>
            <a:t> </a:t>
          </a:r>
          <a:br>
            <a:rPr lang="ru-RU" sz="1600" dirty="0">
              <a:solidFill>
                <a:schemeClr val="tx1"/>
              </a:solidFill>
              <a:latin typeface="+mj-lt"/>
            </a:rPr>
          </a:br>
          <a:r>
            <a:rPr lang="ru-RU" sz="1600" dirty="0">
              <a:solidFill>
                <a:schemeClr val="tx1"/>
              </a:solidFill>
              <a:latin typeface="+mj-lt"/>
            </a:rPr>
            <a:t>человек</a:t>
          </a:r>
        </a:p>
      </dgm:t>
    </dgm:pt>
    <dgm:pt modelId="{D19C5A56-4629-433B-B26F-DF4C5294AAFA}" type="parTrans" cxnId="{B033B7C8-3307-4914-B0A7-6CD68F10CDC6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+mj-lt"/>
          </a:endParaRPr>
        </a:p>
      </dgm:t>
    </dgm:pt>
    <dgm:pt modelId="{DE59DC90-1377-4817-B5D9-6ECDAB1654F3}" type="sibTrans" cxnId="{B033B7C8-3307-4914-B0A7-6CD68F10CDC6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+mj-lt"/>
          </a:endParaRPr>
        </a:p>
      </dgm:t>
    </dgm:pt>
    <dgm:pt modelId="{98DEDDED-53A5-419B-9BED-26FF8009BE73}" type="pres">
      <dgm:prSet presAssocID="{FBAB5E70-41EF-439B-8EAD-7105B1DD815B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D716A9-9D38-452E-9BFE-F3E46BD4A5DB}" type="pres">
      <dgm:prSet presAssocID="{FBAB5E70-41EF-439B-8EAD-7105B1DD815B}" presName="comp1" presStyleCnt="0"/>
      <dgm:spPr/>
    </dgm:pt>
    <dgm:pt modelId="{91E74674-E210-443A-A483-9980D0AE41E1}" type="pres">
      <dgm:prSet presAssocID="{FBAB5E70-41EF-439B-8EAD-7105B1DD815B}" presName="circle1" presStyleLbl="node1" presStyleIdx="0" presStyleCnt="2" custScaleX="122754"/>
      <dgm:spPr/>
      <dgm:t>
        <a:bodyPr/>
        <a:lstStyle/>
        <a:p>
          <a:endParaRPr lang="ru-RU"/>
        </a:p>
      </dgm:t>
    </dgm:pt>
    <dgm:pt modelId="{BFA7F4BC-385A-4684-B5B1-C58DB08A312A}" type="pres">
      <dgm:prSet presAssocID="{FBAB5E70-41EF-439B-8EAD-7105B1DD815B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C834E6-327E-4FD6-AC5D-CD2433814FF3}" type="pres">
      <dgm:prSet presAssocID="{FBAB5E70-41EF-439B-8EAD-7105B1DD815B}" presName="comp2" presStyleCnt="0"/>
      <dgm:spPr/>
    </dgm:pt>
    <dgm:pt modelId="{D86B5165-9565-4CFB-9A66-94F1E26C11EC}" type="pres">
      <dgm:prSet presAssocID="{FBAB5E70-41EF-439B-8EAD-7105B1DD815B}" presName="circle2" presStyleLbl="node1" presStyleIdx="1" presStyleCnt="2" custScaleX="132321"/>
      <dgm:spPr/>
      <dgm:t>
        <a:bodyPr/>
        <a:lstStyle/>
        <a:p>
          <a:endParaRPr lang="ru-RU"/>
        </a:p>
      </dgm:t>
    </dgm:pt>
    <dgm:pt modelId="{624EF06E-1DC4-4D2C-B667-93DC1C7CFB3C}" type="pres">
      <dgm:prSet presAssocID="{FBAB5E70-41EF-439B-8EAD-7105B1DD815B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6302CE-7128-4160-8849-813127BD89D4}" type="presOf" srcId="{BDE5C54A-4EB2-4B03-8752-E17259489A45}" destId="{91E74674-E210-443A-A483-9980D0AE41E1}" srcOrd="0" destOrd="0" presId="urn:microsoft.com/office/officeart/2005/8/layout/venn2"/>
    <dgm:cxn modelId="{0C610DDC-CA7A-4117-B8AB-E47A61169B23}" type="presOf" srcId="{BDE5C54A-4EB2-4B03-8752-E17259489A45}" destId="{BFA7F4BC-385A-4684-B5B1-C58DB08A312A}" srcOrd="1" destOrd="0" presId="urn:microsoft.com/office/officeart/2005/8/layout/venn2"/>
    <dgm:cxn modelId="{9F4FA063-7E18-4933-B0D3-244E184EAAD2}" type="presOf" srcId="{FBAB5E70-41EF-439B-8EAD-7105B1DD815B}" destId="{98DEDDED-53A5-419B-9BED-26FF8009BE73}" srcOrd="0" destOrd="0" presId="urn:microsoft.com/office/officeart/2005/8/layout/venn2"/>
    <dgm:cxn modelId="{D1500B0C-EE26-4A2C-B1B6-F8A99CE5FD77}" type="presOf" srcId="{4DEEA78D-2AFF-4234-92B7-003D44CFA4D8}" destId="{624EF06E-1DC4-4D2C-B667-93DC1C7CFB3C}" srcOrd="1" destOrd="0" presId="urn:microsoft.com/office/officeart/2005/8/layout/venn2"/>
    <dgm:cxn modelId="{B033B7C8-3307-4914-B0A7-6CD68F10CDC6}" srcId="{FBAB5E70-41EF-439B-8EAD-7105B1DD815B}" destId="{4DEEA78D-2AFF-4234-92B7-003D44CFA4D8}" srcOrd="1" destOrd="0" parTransId="{D19C5A56-4629-433B-B26F-DF4C5294AAFA}" sibTransId="{DE59DC90-1377-4817-B5D9-6ECDAB1654F3}"/>
    <dgm:cxn modelId="{F8BA3FEF-5690-4F74-AC00-590647FE2DFC}" srcId="{FBAB5E70-41EF-439B-8EAD-7105B1DD815B}" destId="{BDE5C54A-4EB2-4B03-8752-E17259489A45}" srcOrd="0" destOrd="0" parTransId="{43B2EF48-8BAC-4A84-B8EE-B025F1EAF7F2}" sibTransId="{0FCFB1F4-000A-475C-B06B-09710634E141}"/>
    <dgm:cxn modelId="{9F7E7D5C-7393-46E4-95C7-CE575390AD0C}" type="presOf" srcId="{4DEEA78D-2AFF-4234-92B7-003D44CFA4D8}" destId="{D86B5165-9565-4CFB-9A66-94F1E26C11EC}" srcOrd="0" destOrd="0" presId="urn:microsoft.com/office/officeart/2005/8/layout/venn2"/>
    <dgm:cxn modelId="{3CEEF7B0-2CD5-4E94-8791-3E7909509ADD}" type="presParOf" srcId="{98DEDDED-53A5-419B-9BED-26FF8009BE73}" destId="{42D716A9-9D38-452E-9BFE-F3E46BD4A5DB}" srcOrd="0" destOrd="0" presId="urn:microsoft.com/office/officeart/2005/8/layout/venn2"/>
    <dgm:cxn modelId="{DD1F6628-B2BD-4FB2-858F-D3C0B86FD1CA}" type="presParOf" srcId="{42D716A9-9D38-452E-9BFE-F3E46BD4A5DB}" destId="{91E74674-E210-443A-A483-9980D0AE41E1}" srcOrd="0" destOrd="0" presId="urn:microsoft.com/office/officeart/2005/8/layout/venn2"/>
    <dgm:cxn modelId="{62534A41-AEFF-426C-82A9-255A93BBF4DE}" type="presParOf" srcId="{42D716A9-9D38-452E-9BFE-F3E46BD4A5DB}" destId="{BFA7F4BC-385A-4684-B5B1-C58DB08A312A}" srcOrd="1" destOrd="0" presId="urn:microsoft.com/office/officeart/2005/8/layout/venn2"/>
    <dgm:cxn modelId="{F0EC8827-8F97-4C1F-806C-645ED24710AF}" type="presParOf" srcId="{98DEDDED-53A5-419B-9BED-26FF8009BE73}" destId="{37C834E6-327E-4FD6-AC5D-CD2433814FF3}" srcOrd="1" destOrd="0" presId="urn:microsoft.com/office/officeart/2005/8/layout/venn2"/>
    <dgm:cxn modelId="{AF7F7960-A697-4E70-ABE7-FA04C43F8511}" type="presParOf" srcId="{37C834E6-327E-4FD6-AC5D-CD2433814FF3}" destId="{D86B5165-9565-4CFB-9A66-94F1E26C11EC}" srcOrd="0" destOrd="0" presId="urn:microsoft.com/office/officeart/2005/8/layout/venn2"/>
    <dgm:cxn modelId="{59CA3B53-17F8-4BA0-9AEE-F73BECFF3621}" type="presParOf" srcId="{37C834E6-327E-4FD6-AC5D-CD2433814FF3}" destId="{624EF06E-1DC4-4D2C-B667-93DC1C7CFB3C}" srcOrd="1" destOrd="0" presId="urn:microsoft.com/office/officeart/2005/8/layout/ven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0.58692</cdr:x>
      <cdr:y>0.49321</cdr:y>
    </cdr:from>
    <cdr:to>
      <cdr:x>0.68335</cdr:x>
      <cdr:y>0.58867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382883" y="2232248"/>
          <a:ext cx="72008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0.58387</cdr:x>
      <cdr:y>0.80707</cdr:y>
    </cdr:from>
    <cdr:to>
      <cdr:x>0.66102</cdr:x>
      <cdr:y>0.88662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360138" y="3652782"/>
          <a:ext cx="576125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226</a:t>
          </a:r>
        </a:p>
      </cdr:txBody>
    </cdr:sp>
  </cdr:relSizeAnchor>
  <cdr:relSizeAnchor xmlns:cdr="http://schemas.openxmlformats.org/drawingml/2006/chartDrawing">
    <cdr:from>
      <cdr:x>0.59719</cdr:x>
      <cdr:y>0.72752</cdr:y>
    </cdr:from>
    <cdr:to>
      <cdr:x>0.61281</cdr:x>
      <cdr:y>0.80707</cdr:y>
    </cdr:to>
    <cdr:cxnSp macro="">
      <cdr:nvCxnSpPr>
        <cdr:cNvPr id="5" name="Прямая соединительная линия 4">
          <a:extLst xmlns:a="http://schemas.openxmlformats.org/drawingml/2006/main">
            <a:ext uri="{FF2B5EF4-FFF2-40B4-BE49-F238E27FC236}">
              <a16:creationId xmlns:a16="http://schemas.microsoft.com/office/drawing/2014/main" xmlns="" id="{1AB5CE4C-70C3-4DCA-92C3-A3468FFEB079}"/>
            </a:ext>
          </a:extLst>
        </cdr:cNvPr>
        <cdr:cNvCxnSpPr/>
      </cdr:nvCxnSpPr>
      <cdr:spPr>
        <a:xfrm xmlns:a="http://schemas.openxmlformats.org/drawingml/2006/main">
          <a:off x="4459540" y="3292742"/>
          <a:ext cx="116653" cy="36004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0.54269</cdr:x>
      <cdr:y>0.03896</cdr:y>
    </cdr:from>
    <cdr:to>
      <cdr:x>0.6554</cdr:x>
      <cdr:y>0.20388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402896" y="21602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0.35178</cdr:x>
      <cdr:y>0.02199</cdr:y>
    </cdr:from>
    <cdr:to>
      <cdr:x>0.65355</cdr:x>
      <cdr:y>0.1576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854045" y="122362"/>
          <a:ext cx="2448290" cy="7545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  <a:r>
            <a: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14 кв. м 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114E1BF7-B80E-4033-90F7-D349BB980D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4301937" cy="718356"/>
          </a:xfrm>
          <a:prstGeom prst="rect">
            <a:avLst/>
          </a:prstGeom>
        </p:spPr>
        <p:txBody>
          <a:bodyPr vert="horz" lIns="132621" tIns="66313" rIns="132621" bIns="66313" rtlCol="0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5BC97C5-8F58-4180-99DA-537FCCD5A4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0797" y="2"/>
            <a:ext cx="4301937" cy="718356"/>
          </a:xfrm>
          <a:prstGeom prst="rect">
            <a:avLst/>
          </a:prstGeom>
        </p:spPr>
        <p:txBody>
          <a:bodyPr vert="horz" lIns="132621" tIns="66313" rIns="132621" bIns="66313" rtlCol="0"/>
          <a:lstStyle>
            <a:lvl1pPr algn="r">
              <a:defRPr sz="1700"/>
            </a:lvl1pPr>
          </a:lstStyle>
          <a:p>
            <a:fld id="{447BD757-C05B-4445-AD12-53E2C1F9CE46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0537744-47D0-42C1-99E5-028F3FF5B1E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3632648"/>
            <a:ext cx="4301937" cy="718356"/>
          </a:xfrm>
          <a:prstGeom prst="rect">
            <a:avLst/>
          </a:prstGeom>
        </p:spPr>
        <p:txBody>
          <a:bodyPr vert="horz" lIns="132621" tIns="66313" rIns="132621" bIns="66313" rtlCol="0" anchor="b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18A37BA-AECB-4E7E-91A2-57C8A97DE2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0797" y="13632648"/>
            <a:ext cx="4301937" cy="718356"/>
          </a:xfrm>
          <a:prstGeom prst="rect">
            <a:avLst/>
          </a:prstGeom>
        </p:spPr>
        <p:txBody>
          <a:bodyPr vert="horz" lIns="132621" tIns="66313" rIns="132621" bIns="66313" rtlCol="0" anchor="b"/>
          <a:lstStyle>
            <a:lvl1pPr algn="r">
              <a:defRPr sz="1700"/>
            </a:lvl1pPr>
          </a:lstStyle>
          <a:p>
            <a:fld id="{5CA8748D-67FE-4776-96DF-4204AA0D0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2725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9"/>
            <a:ext cx="4300854" cy="720041"/>
          </a:xfrm>
          <a:prstGeom prst="rect">
            <a:avLst/>
          </a:prstGeom>
        </p:spPr>
        <p:txBody>
          <a:bodyPr vert="horz" lIns="132621" tIns="66313" rIns="132621" bIns="66313" rtlCol="0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1904" y="9"/>
            <a:ext cx="4300854" cy="720041"/>
          </a:xfrm>
          <a:prstGeom prst="rect">
            <a:avLst/>
          </a:prstGeom>
        </p:spPr>
        <p:txBody>
          <a:bodyPr vert="horz" lIns="132621" tIns="66313" rIns="132621" bIns="66313" rtlCol="0"/>
          <a:lstStyle>
            <a:lvl1pPr algn="r">
              <a:defRPr sz="1700"/>
            </a:lvl1pPr>
          </a:lstStyle>
          <a:p>
            <a:fld id="{0D93F946-B2A2-4FFB-83EB-D0EF650DE4A9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736725" y="1797050"/>
            <a:ext cx="6451600" cy="483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621" tIns="66313" rIns="132621" bIns="663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506" y="6906428"/>
            <a:ext cx="7940039" cy="5650707"/>
          </a:xfrm>
          <a:prstGeom prst="rect">
            <a:avLst/>
          </a:prstGeom>
        </p:spPr>
        <p:txBody>
          <a:bodyPr vert="horz" lIns="132621" tIns="66313" rIns="132621" bIns="663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13630969"/>
            <a:ext cx="4300854" cy="720041"/>
          </a:xfrm>
          <a:prstGeom prst="rect">
            <a:avLst/>
          </a:prstGeom>
        </p:spPr>
        <p:txBody>
          <a:bodyPr vert="horz" lIns="132621" tIns="66313" rIns="132621" bIns="66313" rtlCol="0" anchor="b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1904" y="13630969"/>
            <a:ext cx="4300854" cy="720041"/>
          </a:xfrm>
          <a:prstGeom prst="rect">
            <a:avLst/>
          </a:prstGeom>
        </p:spPr>
        <p:txBody>
          <a:bodyPr vert="horz" lIns="132621" tIns="66313" rIns="132621" bIns="66313" rtlCol="0" anchor="b"/>
          <a:lstStyle>
            <a:lvl1pPr algn="r">
              <a:defRPr sz="1700"/>
            </a:lvl1pPr>
          </a:lstStyle>
          <a:p>
            <a:fld id="{278770A4-B031-4660-A70E-939FBADBC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1471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8770A4-B031-4660-A70E-939FBADBCB2F}" type="slidenum">
              <a:rPr lang="ru-RU" smtClean="0"/>
              <a:t>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4C8F38-8603-4EFC-8C56-F48FFAF674C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746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8770A4-B031-4660-A70E-939FBADBCB2F}" type="slidenum">
              <a:rPr lang="ru-RU" smtClean="0"/>
              <a:t>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4C8F38-8603-4EFC-8C56-F48FFAF674C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432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8770A4-B031-4660-A70E-939FBADBCB2F}" type="slidenum">
              <a:rPr lang="ru-RU" smtClean="0"/>
              <a:t>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4C8F38-8603-4EFC-8C56-F48FFAF674C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357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8770A4-B031-4660-A70E-939FBADBCB2F}" type="slidenum">
              <a:rPr lang="ru-RU" smtClean="0"/>
              <a:t>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4C8F38-8603-4EFC-8C56-F48FFAF674C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127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6BBE91D-9CCC-4346-A34D-33F8114850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8770A4-B031-4660-A70E-939FBADBCB2F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132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790F12C-1F2F-4101-8EF7-9F51AFFB89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8770A4-B031-4660-A70E-939FBADBCB2F}" type="slidenum">
              <a:rPr lang="ru-RU" smtClean="0"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53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87EE89-9D20-49D0-AAA7-27B30B38BB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8770A4-B031-4660-A70E-939FBADBCB2F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939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5D37FE0-A625-483D-994D-DD120A29DC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8770A4-B031-4660-A70E-939FBADBCB2F}" type="slidenum">
              <a:rPr lang="ru-RU" smtClean="0"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27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FF7D-04A5-4E6B-B9D0-947B2D6B00BC}" type="datetime1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fld id="{62DB85CB-E9F7-4900-9F51-357E35917D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331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AFC1E-A877-4A57-B138-A209CA00414E}" type="datetime1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85CB-E9F7-4900-9F51-357E35917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08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4E667-A407-4923-A1DC-FB7EB1B46C89}" type="datetime1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85CB-E9F7-4900-9F51-357E35917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57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CB4E-C44B-4A94-B916-92A8EAB66944}" type="datetime1">
              <a:rPr lang="ru-RU" smtClean="0"/>
              <a:t>15.03.2023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56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25FD2-6A8C-4840-AD49-D6F8FC26B3B8}" type="datetime1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85CB-E9F7-4900-9F51-357E35917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32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8B01-08C1-4ECF-946D-AF97E5C12D3E}" type="datetime1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85CB-E9F7-4900-9F51-357E35917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16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4C023-D540-4A2E-93C0-F3D36DE7AC78}" type="datetime1">
              <a:rPr lang="ru-RU" smtClean="0"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85CB-E9F7-4900-9F51-357E35917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48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26D08-AB02-4F2F-8372-0806F04C90D4}" type="datetime1">
              <a:rPr lang="ru-RU" smtClean="0"/>
              <a:t>15.03.2023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85CB-E9F7-4900-9F51-357E35917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02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1267-8D83-4C29-938F-E1839A1A63E3}" type="datetime1">
              <a:rPr lang="ru-RU" smtClean="0"/>
              <a:t>15.03.2023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85CB-E9F7-4900-9F51-357E35917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8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00259-BC59-47B0-83E8-08FB3B1F99D6}" type="datetime1">
              <a:rPr lang="ru-RU" smtClean="0"/>
              <a:t>15.03.2023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85CB-E9F7-4900-9F51-357E35917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65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8" indent="0">
              <a:buNone/>
              <a:defRPr sz="1200"/>
            </a:lvl3pPr>
            <a:lvl4pPr marL="1371627" indent="0">
              <a:buNone/>
              <a:defRPr sz="1000"/>
            </a:lvl4pPr>
            <a:lvl5pPr marL="1828837" indent="0">
              <a:buNone/>
              <a:defRPr sz="1000"/>
            </a:lvl5pPr>
            <a:lvl6pPr marL="2286046" indent="0">
              <a:buNone/>
              <a:defRPr sz="1000"/>
            </a:lvl6pPr>
            <a:lvl7pPr marL="2743255" indent="0">
              <a:buNone/>
              <a:defRPr sz="1000"/>
            </a:lvl7pPr>
            <a:lvl8pPr marL="3200464" indent="0">
              <a:buNone/>
              <a:defRPr sz="1000"/>
            </a:lvl8pPr>
            <a:lvl9pPr marL="365767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E2AAC-8B1D-489A-9522-98226863C032}" type="datetime1">
              <a:rPr lang="ru-RU" smtClean="0"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85CB-E9F7-4900-9F51-357E35917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52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9" indent="0">
              <a:buNone/>
              <a:defRPr sz="2800"/>
            </a:lvl2pPr>
            <a:lvl3pPr marL="914418" indent="0">
              <a:buNone/>
              <a:defRPr sz="2400"/>
            </a:lvl3pPr>
            <a:lvl4pPr marL="1371627" indent="0">
              <a:buNone/>
              <a:defRPr sz="2000"/>
            </a:lvl4pPr>
            <a:lvl5pPr marL="1828837" indent="0">
              <a:buNone/>
              <a:defRPr sz="2000"/>
            </a:lvl5pPr>
            <a:lvl6pPr marL="2286046" indent="0">
              <a:buNone/>
              <a:defRPr sz="2000"/>
            </a:lvl6pPr>
            <a:lvl7pPr marL="2743255" indent="0">
              <a:buNone/>
              <a:defRPr sz="2000"/>
            </a:lvl7pPr>
            <a:lvl8pPr marL="3200464" indent="0">
              <a:buNone/>
              <a:defRPr sz="2000"/>
            </a:lvl8pPr>
            <a:lvl9pPr marL="3657673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8" indent="0">
              <a:buNone/>
              <a:defRPr sz="1200"/>
            </a:lvl3pPr>
            <a:lvl4pPr marL="1371627" indent="0">
              <a:buNone/>
              <a:defRPr sz="1000"/>
            </a:lvl4pPr>
            <a:lvl5pPr marL="1828837" indent="0">
              <a:buNone/>
              <a:defRPr sz="1000"/>
            </a:lvl5pPr>
            <a:lvl6pPr marL="2286046" indent="0">
              <a:buNone/>
              <a:defRPr sz="1000"/>
            </a:lvl6pPr>
            <a:lvl7pPr marL="2743255" indent="0">
              <a:buNone/>
              <a:defRPr sz="1000"/>
            </a:lvl7pPr>
            <a:lvl8pPr marL="3200464" indent="0">
              <a:buNone/>
              <a:defRPr sz="1000"/>
            </a:lvl8pPr>
            <a:lvl9pPr marL="365767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1FB07-82D4-4E95-80F6-F7609E3ABA47}" type="datetime1">
              <a:rPr lang="ru-RU" smtClean="0"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85CB-E9F7-4900-9F51-357E35917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50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E7BBC-221E-4F38-B9BF-A5FBEAEE11D2}" type="datetime1">
              <a:rPr lang="ru-RU" smtClean="0"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B85CB-E9F7-4900-9F51-357E35917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84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1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1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4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3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2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41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50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8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8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6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4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73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4.gif"/><Relationship Id="rId7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3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5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4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4.gif"/><Relationship Id="rId7" Type="http://schemas.openxmlformats.org/officeDocument/2006/relationships/image" Target="../media/image6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7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JP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7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jpg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JPG"/><Relationship Id="rId5" Type="http://schemas.openxmlformats.org/officeDocument/2006/relationships/image" Target="../media/image76.JPG"/><Relationship Id="rId4" Type="http://schemas.openxmlformats.org/officeDocument/2006/relationships/image" Target="../media/image75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8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jp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8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jp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7.png"/><Relationship Id="rId4" Type="http://schemas.openxmlformats.org/officeDocument/2006/relationships/image" Target="../media/image86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9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JPG"/><Relationship Id="rId5" Type="http://schemas.openxmlformats.org/officeDocument/2006/relationships/image" Target="../media/image89.JPG"/><Relationship Id="rId4" Type="http://schemas.openxmlformats.org/officeDocument/2006/relationships/image" Target="../media/image88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9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3.png"/><Relationship Id="rId7" Type="http://schemas.openxmlformats.org/officeDocument/2006/relationships/image" Target="../media/image9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jpeg"/><Relationship Id="rId5" Type="http://schemas.openxmlformats.org/officeDocument/2006/relationships/image" Target="../media/image96.jpg"/><Relationship Id="rId4" Type="http://schemas.openxmlformats.org/officeDocument/2006/relationships/image" Target="../media/image4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image" Target="../media/image4.gif"/><Relationship Id="rId7" Type="http://schemas.openxmlformats.org/officeDocument/2006/relationships/image" Target="../media/image10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1.pn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4.gif"/><Relationship Id="rId7" Type="http://schemas.openxmlformats.org/officeDocument/2006/relationships/image" Target="../media/image1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jpeg"/><Relationship Id="rId5" Type="http://schemas.openxmlformats.org/officeDocument/2006/relationships/image" Target="../media/image113.png"/><Relationship Id="rId4" Type="http://schemas.openxmlformats.org/officeDocument/2006/relationships/image" Target="../media/image112.png"/><Relationship Id="rId9" Type="http://schemas.openxmlformats.org/officeDocument/2006/relationships/image" Target="../media/image11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1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126.jpeg"/><Relationship Id="rId7" Type="http://schemas.openxmlformats.org/officeDocument/2006/relationships/image" Target="../media/image3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131.jpeg"/><Relationship Id="rId7" Type="http://schemas.openxmlformats.org/officeDocument/2006/relationships/image" Target="../media/image134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Relationship Id="rId9" Type="http://schemas.openxmlformats.org/officeDocument/2006/relationships/image" Target="../media/image135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137.jpg"/><Relationship Id="rId7" Type="http://schemas.openxmlformats.org/officeDocument/2006/relationships/image" Target="../media/image3.pn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jpeg"/><Relationship Id="rId5" Type="http://schemas.openxmlformats.org/officeDocument/2006/relationships/image" Target="../media/image139.jpeg"/><Relationship Id="rId4" Type="http://schemas.openxmlformats.org/officeDocument/2006/relationships/image" Target="../media/image138.jpeg"/><Relationship Id="rId9" Type="http://schemas.openxmlformats.org/officeDocument/2006/relationships/image" Target="../media/image14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7" Type="http://schemas.openxmlformats.org/officeDocument/2006/relationships/image" Target="../media/image4.gif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45.jpeg"/><Relationship Id="rId4" Type="http://schemas.openxmlformats.org/officeDocument/2006/relationships/image" Target="../media/image14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7.jpeg"/><Relationship Id="rId7" Type="http://schemas.openxmlformats.org/officeDocument/2006/relationships/image" Target="../media/image151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jpeg"/><Relationship Id="rId5" Type="http://schemas.openxmlformats.org/officeDocument/2006/relationships/image" Target="../media/image149.jpeg"/><Relationship Id="rId4" Type="http://schemas.openxmlformats.org/officeDocument/2006/relationships/image" Target="../media/image148.jpeg"/><Relationship Id="rId9" Type="http://schemas.openxmlformats.org/officeDocument/2006/relationships/image" Target="../media/image4.gi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g"/><Relationship Id="rId7" Type="http://schemas.openxmlformats.org/officeDocument/2006/relationships/image" Target="../media/image4.gif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55.jpeg"/><Relationship Id="rId4" Type="http://schemas.openxmlformats.org/officeDocument/2006/relationships/image" Target="../media/image154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jpeg"/><Relationship Id="rId5" Type="http://schemas.openxmlformats.org/officeDocument/2006/relationships/image" Target="../media/image156.jpeg"/><Relationship Id="rId4" Type="http://schemas.openxmlformats.org/officeDocument/2006/relationships/image" Target="../media/image4.gi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0.jpeg"/><Relationship Id="rId4" Type="http://schemas.openxmlformats.org/officeDocument/2006/relationships/image" Target="../media/image159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2.jpg"/><Relationship Id="rId4" Type="http://schemas.openxmlformats.org/officeDocument/2006/relationships/image" Target="../media/image161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image" Target="../media/image4.gi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3.jp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3.pn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5.jpeg"/><Relationship Id="rId11" Type="http://schemas.microsoft.com/office/2007/relationships/diagramDrawing" Target="../diagrams/drawing1.xml"/><Relationship Id="rId5" Type="http://schemas.openxmlformats.org/officeDocument/2006/relationships/image" Target="../media/image164.jpeg"/><Relationship Id="rId10" Type="http://schemas.openxmlformats.org/officeDocument/2006/relationships/diagramColors" Target="../diagrams/colors1.xml"/><Relationship Id="rId4" Type="http://schemas.openxmlformats.org/officeDocument/2006/relationships/image" Target="../media/image4.gif"/><Relationship Id="rId9" Type="http://schemas.openxmlformats.org/officeDocument/2006/relationships/diagramQuickStyle" Target="../diagrams/quickStyle1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jpeg"/><Relationship Id="rId3" Type="http://schemas.openxmlformats.org/officeDocument/2006/relationships/image" Target="../media/image4.gif"/><Relationship Id="rId7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8.png"/><Relationship Id="rId5" Type="http://schemas.openxmlformats.org/officeDocument/2006/relationships/image" Target="../media/image167.jpeg"/><Relationship Id="rId4" Type="http://schemas.openxmlformats.org/officeDocument/2006/relationships/image" Target="../media/image166.jpeg"/><Relationship Id="rId9" Type="http://schemas.openxmlformats.org/officeDocument/2006/relationships/image" Target="../media/image17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4.jpeg"/><Relationship Id="rId5" Type="http://schemas.openxmlformats.org/officeDocument/2006/relationships/image" Target="../media/image173.jpeg"/><Relationship Id="rId4" Type="http://schemas.openxmlformats.org/officeDocument/2006/relationships/image" Target="../media/image17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17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7.jpeg"/><Relationship Id="rId5" Type="http://schemas.openxmlformats.org/officeDocument/2006/relationships/image" Target="../media/image176.jpeg"/><Relationship Id="rId4" Type="http://schemas.openxmlformats.org/officeDocument/2006/relationships/image" Target="../media/image175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jpeg"/><Relationship Id="rId3" Type="http://schemas.openxmlformats.org/officeDocument/2006/relationships/image" Target="../media/image4.gif"/><Relationship Id="rId7" Type="http://schemas.openxmlformats.org/officeDocument/2006/relationships/image" Target="../media/image18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1.png"/><Relationship Id="rId5" Type="http://schemas.openxmlformats.org/officeDocument/2006/relationships/image" Target="../media/image180.png"/><Relationship Id="rId4" Type="http://schemas.openxmlformats.org/officeDocument/2006/relationships/hyperlink" Target="https://tushino-juzhnoe.mos.ru/" TargetMode="External"/><Relationship Id="rId9" Type="http://schemas.openxmlformats.org/officeDocument/2006/relationships/image" Target="../media/image184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6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9A9F118-64EF-4116-BDCA-2CABAF0002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857998"/>
          </a:xfrm>
          <a:prstGeom prst="rect">
            <a:avLst/>
          </a:prstGeom>
        </p:spPr>
      </p:pic>
      <p:pic>
        <p:nvPicPr>
          <p:cNvPr id="4" name="Рисунок 3" descr="1494440.png">
            <a:extLst>
              <a:ext uri="{FF2B5EF4-FFF2-40B4-BE49-F238E27FC236}">
                <a16:creationId xmlns:a16="http://schemas.microsoft.com/office/drawing/2014/main" xmlns="" id="{86574F2B-EE1F-44F2-B56D-1A3C432AC5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77_stush.gif">
            <a:extLst>
              <a:ext uri="{FF2B5EF4-FFF2-40B4-BE49-F238E27FC236}">
                <a16:creationId xmlns:a16="http://schemas.microsoft.com/office/drawing/2014/main" xmlns="" id="{238EA20D-A075-4248-86D3-481F7677B03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6D117FA-0E21-44E5-BB36-7E38EBB1FB3D}"/>
              </a:ext>
            </a:extLst>
          </p:cNvPr>
          <p:cNvSpPr/>
          <p:nvPr/>
        </p:nvSpPr>
        <p:spPr>
          <a:xfrm>
            <a:off x="4880" y="-27384"/>
            <a:ext cx="91450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spc="50" dirty="0">
                <a:ln w="13500">
                  <a:solidFill>
                    <a:srgbClr val="6EA0B0">
                      <a:shade val="2500"/>
                      <a:alpha val="6500"/>
                    </a:srgb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Отчет главы управы</a:t>
            </a:r>
          </a:p>
          <a:p>
            <a:pPr algn="ctr"/>
            <a:r>
              <a:rPr lang="ru-RU" sz="4000" spc="50" dirty="0">
                <a:ln w="13500">
                  <a:solidFill>
                    <a:srgbClr val="6EA0B0">
                      <a:shade val="2500"/>
                      <a:alpha val="6500"/>
                    </a:srgb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района «Южное Тушино»</a:t>
            </a:r>
          </a:p>
          <a:p>
            <a:pPr algn="ctr"/>
            <a:r>
              <a:rPr lang="ru-RU" sz="4000" spc="50" dirty="0">
                <a:ln w="13500">
                  <a:solidFill>
                    <a:srgbClr val="6EA0B0">
                      <a:shade val="2500"/>
                      <a:alpha val="6500"/>
                    </a:srgb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перед депутатами муниципального округа Южное Тушино</a:t>
            </a:r>
            <a:endParaRPr lang="ru-RU" sz="252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20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219E86-F5CB-48BF-9C23-E6EC38200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540" y="138913"/>
            <a:ext cx="7049385" cy="86880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200" b="1" dirty="0">
                <a:solidFill>
                  <a:srgbClr val="4E67C8">
                    <a:lumMod val="75000"/>
                  </a:srgbClr>
                </a:solidFill>
              </a:rPr>
              <a:t>Благоустройство знаковых объектов района </a:t>
            </a:r>
            <a:br>
              <a:rPr lang="ru-RU" sz="2200" b="1" dirty="0">
                <a:solidFill>
                  <a:srgbClr val="4E67C8">
                    <a:lumMod val="75000"/>
                  </a:srgbClr>
                </a:solidFill>
              </a:rPr>
            </a:br>
            <a:r>
              <a:rPr lang="ru-RU" sz="2200" b="1" dirty="0">
                <a:solidFill>
                  <a:srgbClr val="4E67C8">
                    <a:lumMod val="75000"/>
                  </a:srgbClr>
                </a:solidFill>
              </a:rPr>
              <a:t>Южное Тушино города Москвы в 2022 году</a:t>
            </a:r>
            <a:endParaRPr lang="ru-RU" sz="2200" dirty="0"/>
          </a:p>
        </p:txBody>
      </p:sp>
      <p:pic>
        <p:nvPicPr>
          <p:cNvPr id="5" name="Рисунок 4" descr="1494440.png">
            <a:extLst>
              <a:ext uri="{FF2B5EF4-FFF2-40B4-BE49-F238E27FC236}">
                <a16:creationId xmlns:a16="http://schemas.microsoft.com/office/drawing/2014/main" xmlns="" id="{384F2E52-42F9-4155-AE8F-34067465D8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77_stush.gif">
            <a:extLst>
              <a:ext uri="{FF2B5EF4-FFF2-40B4-BE49-F238E27FC236}">
                <a16:creationId xmlns:a16="http://schemas.microsoft.com/office/drawing/2014/main" xmlns="" id="{E4ECECD0-7F9E-4C25-908E-794A9DED247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7" name="Номер слайда 3">
            <a:extLst>
              <a:ext uri="{FF2B5EF4-FFF2-40B4-BE49-F238E27FC236}">
                <a16:creationId xmlns:a16="http://schemas.microsoft.com/office/drawing/2014/main" xmlns="" id="{B6025AEE-74B8-443C-B16E-25BCE0A58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10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E46CADBD-FA50-49E6-AC2A-86A71927F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454" y="1278536"/>
            <a:ext cx="4925781" cy="15573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 algn="ctr">
              <a:buNone/>
              <a:defRPr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Бульвар Яна Райниса (от дома 1 до дома 31) - ТПУ Сходненская.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объекта: </a:t>
            </a:r>
            <a:r>
              <a:rPr lang="ru-RU" sz="1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11,5 га</a:t>
            </a:r>
            <a:r>
              <a:rPr lang="ru-RU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стоимость реализации СМР: </a:t>
            </a:r>
            <a:r>
              <a:rPr lang="ru-RU" sz="1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340 млн. руб. </a:t>
            </a:r>
            <a:r>
              <a:rPr lang="ru-RU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 </a:t>
            </a:r>
            <a:r>
              <a:rPr lang="ru-RU" sz="1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 млн. руб. </a:t>
            </a:r>
            <a:r>
              <a:rPr lang="ru-RU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району Южное Тушино.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стоимость создания ПСД: </a:t>
            </a:r>
            <a:r>
              <a:rPr lang="ru-RU" sz="1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млн. руб. </a:t>
            </a:r>
            <a:r>
              <a:rPr lang="ru-RU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(разрабатывалась совместно с р-ном Северное Тушино.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4F466BF-24D0-4C01-B13E-A916C5A0EC62}"/>
              </a:ext>
            </a:extLst>
          </p:cNvPr>
          <p:cNvSpPr txBox="1"/>
          <p:nvPr/>
        </p:nvSpPr>
        <p:spPr>
          <a:xfrm>
            <a:off x="310453" y="2774329"/>
            <a:ext cx="504391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выполненных работ: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дорожно-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тропиночной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сети из плитки;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лавочек;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урн;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асфальтобетонного покрытия;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деревьев и кустарников;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вертикального озеленения;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газона;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освещения;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художественной подсветки;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цветников.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xmlns="" id="{BEE7A70F-D2EC-4F64-A2D2-554D0A6D0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" r="850"/>
          <a:stretch>
            <a:fillRect/>
          </a:stretch>
        </p:blipFill>
        <p:spPr bwMode="auto">
          <a:xfrm>
            <a:off x="5570703" y="1672136"/>
            <a:ext cx="3119812" cy="2150465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88C9F2A6-CB8C-44F9-B1B2-72C0CDAC2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5" b="1685"/>
          <a:stretch>
            <a:fillRect/>
          </a:stretch>
        </p:blipFill>
        <p:spPr bwMode="auto">
          <a:xfrm>
            <a:off x="5570703" y="4079302"/>
            <a:ext cx="3134428" cy="2150465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66A07DDA-BFD2-4030-B8A2-37CF060268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98" y="5310408"/>
            <a:ext cx="2594336" cy="146317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9571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87901660-4825-482D-B34D-B03D55EC4E5F}"/>
              </a:ext>
            </a:extLst>
          </p:cNvPr>
          <p:cNvSpPr txBox="1">
            <a:spLocks/>
          </p:cNvSpPr>
          <p:nvPr/>
        </p:nvSpPr>
        <p:spPr>
          <a:xfrm>
            <a:off x="395537" y="1556670"/>
            <a:ext cx="8352928" cy="381654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Эксплуатация </a:t>
            </a:r>
            <a:b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жилого фонда </a:t>
            </a:r>
            <a:b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района </a:t>
            </a:r>
            <a:b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Южное Тушино </a:t>
            </a:r>
            <a:b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 2022 году</a:t>
            </a:r>
            <a:b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1494440.png">
            <a:extLst>
              <a:ext uri="{FF2B5EF4-FFF2-40B4-BE49-F238E27FC236}">
                <a16:creationId xmlns:a16="http://schemas.microsoft.com/office/drawing/2014/main" xmlns="" id="{D27F8EF2-19A8-404E-B030-3FAD8A1331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77_stush.gif">
            <a:extLst>
              <a:ext uri="{FF2B5EF4-FFF2-40B4-BE49-F238E27FC236}">
                <a16:creationId xmlns:a16="http://schemas.microsoft.com/office/drawing/2014/main" xmlns="" id="{74589A04-C645-48D7-A3A2-AD5F653F227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1" name="Номер слайда 3">
            <a:extLst>
              <a:ext uri="{FF2B5EF4-FFF2-40B4-BE49-F238E27FC236}">
                <a16:creationId xmlns:a16="http://schemas.microsoft.com/office/drawing/2014/main" xmlns="" id="{B6A4EB98-085C-4CA7-A062-DEDD95BA2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11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8045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94440.png">
            <a:extLst>
              <a:ext uri="{FF2B5EF4-FFF2-40B4-BE49-F238E27FC236}">
                <a16:creationId xmlns:a16="http://schemas.microsoft.com/office/drawing/2014/main" xmlns="" id="{A0B0D5D9-A4ED-44AC-9F54-3D18FEB0EC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77_stush.gif">
            <a:extLst>
              <a:ext uri="{FF2B5EF4-FFF2-40B4-BE49-F238E27FC236}">
                <a16:creationId xmlns:a16="http://schemas.microsoft.com/office/drawing/2014/main" xmlns="" id="{5B714DD3-8521-48DC-B4E2-E86E32C4DE0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xmlns="" id="{51FD8344-C6B3-4F24-9C17-154FA8311541}"/>
              </a:ext>
            </a:extLst>
          </p:cNvPr>
          <p:cNvSpPr txBox="1">
            <a:spLocks/>
          </p:cNvSpPr>
          <p:nvPr/>
        </p:nvSpPr>
        <p:spPr>
          <a:xfrm>
            <a:off x="332482" y="4002658"/>
            <a:ext cx="8522444" cy="22756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dirty="0">
                <a:solidFill>
                  <a:sysClr val="windowText" lastClr="000000"/>
                </a:solidFill>
                <a:latin typeface="Times New Roman" panose="02020603050405020304"/>
                <a:ea typeface="Times New Roman" panose="02020603050405020304"/>
              </a:rPr>
              <a:t>Всего на территории района располагается </a:t>
            </a:r>
            <a:r>
              <a:rPr lang="ru-RU" sz="1800" b="1" u="sng" dirty="0">
                <a:solidFill>
                  <a:sysClr val="windowText" lastClr="000000"/>
                </a:solidFill>
                <a:latin typeface="Times New Roman" panose="02020603050405020304"/>
                <a:ea typeface="Times New Roman" panose="02020603050405020304"/>
              </a:rPr>
              <a:t>335 жилых домов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dirty="0">
                <a:solidFill>
                  <a:sysClr val="windowText" lastClr="000000"/>
                </a:solidFill>
                <a:latin typeface="Times New Roman" panose="02020603050405020304"/>
                <a:ea typeface="Times New Roman" panose="02020603050405020304"/>
              </a:rPr>
              <a:t>В управлении ГБУ «Жилищник района Южное Тушино»  находятся </a:t>
            </a:r>
            <a:r>
              <a:rPr lang="ru-RU" sz="1800" b="1" u="sng" dirty="0">
                <a:solidFill>
                  <a:sysClr val="windowText" lastClr="000000"/>
                </a:solidFill>
                <a:latin typeface="Times New Roman" panose="02020603050405020304"/>
                <a:ea typeface="Times New Roman" panose="02020603050405020304"/>
              </a:rPr>
              <a:t>316</a:t>
            </a:r>
            <a:r>
              <a:rPr lang="ru-RU" sz="1800" dirty="0">
                <a:solidFill>
                  <a:sysClr val="windowText" lastClr="000000"/>
                </a:solidFill>
                <a:latin typeface="Times New Roman" panose="02020603050405020304"/>
                <a:ea typeface="Times New Roman" panose="02020603050405020304"/>
              </a:rPr>
              <a:t> домов общей площадью</a:t>
            </a:r>
            <a:r>
              <a:rPr lang="ru-RU" sz="1800" b="1" dirty="0">
                <a:solidFill>
                  <a:sysClr val="windowText" lastClr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1800" b="1" u="sng" dirty="0">
                <a:solidFill>
                  <a:sysClr val="windowText" lastClr="000000"/>
                </a:solidFill>
                <a:latin typeface="Times New Roman" panose="02020603050405020304"/>
                <a:ea typeface="Times New Roman" panose="02020603050405020304"/>
              </a:rPr>
              <a:t>1 926 369,8 </a:t>
            </a:r>
            <a:r>
              <a:rPr lang="ru-RU" sz="1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а также </a:t>
            </a:r>
            <a:r>
              <a:rPr lang="ru-RU" sz="1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жилых многоквартирных домов под управлением частных управляющих компаний общей площадью </a:t>
            </a:r>
            <a:r>
              <a:rPr lang="ru-RU" sz="1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293 913 </a:t>
            </a:r>
            <a:r>
              <a:rPr lang="ru-RU" sz="1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baseline="30000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Круглосуточную диспетчеризацию обеспечивают </a:t>
            </a:r>
            <a:r>
              <a:rPr lang="ru-RU" sz="18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ОДС</a:t>
            </a:r>
            <a:r>
              <a:rPr lang="ru-RU" sz="1800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Круглосуточно дежурит аварийная бригада, состоящая из 2-х слесарей, 1-го сварщика, 1-го электрика.</a:t>
            </a:r>
            <a:endParaRPr lang="ru-RU" sz="1800" dirty="0">
              <a:solidFill>
                <a:sysClr val="windowText" lastClr="000000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9" name="Picture 3" descr="C:\Users\user\Desktop\ФОТО ДЛЯ ПРЕЗЕНТАЦИИ\ПРЕЗЕНТАЦИЯ МКД 2017\sluzhba.jpg">
            <a:extLst>
              <a:ext uri="{FF2B5EF4-FFF2-40B4-BE49-F238E27FC236}">
                <a16:creationId xmlns:a16="http://schemas.microsoft.com/office/drawing/2014/main" xmlns="" id="{B2DFAFBE-3102-477C-BFF0-D063C2E35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21419" y="248783"/>
            <a:ext cx="4501163" cy="3495082"/>
          </a:xfrm>
          <a:prstGeom prst="rect">
            <a:avLst/>
          </a:prstGeom>
          <a:ln w="19050">
            <a:solidFill>
              <a:srgbClr val="2F5597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>
            <a:extLst>
              <a:ext uri="{FF2B5EF4-FFF2-40B4-BE49-F238E27FC236}">
                <a16:creationId xmlns:a16="http://schemas.microsoft.com/office/drawing/2014/main" xmlns="" id="{D2257561-F43F-4536-BB58-8499BA123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12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1301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94440.png">
            <a:extLst>
              <a:ext uri="{FF2B5EF4-FFF2-40B4-BE49-F238E27FC236}">
                <a16:creationId xmlns:a16="http://schemas.microsoft.com/office/drawing/2014/main" xmlns="" id="{9DD01519-2369-47C5-9AA5-AD207BC8EE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77_stush.gif">
            <a:extLst>
              <a:ext uri="{FF2B5EF4-FFF2-40B4-BE49-F238E27FC236}">
                <a16:creationId xmlns:a16="http://schemas.microsoft.com/office/drawing/2014/main" xmlns="" id="{2E5F271A-C4D9-4844-ACB3-E7986264683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AEAA982-3D67-4533-8974-C383DB70A3C2}"/>
              </a:ext>
            </a:extLst>
          </p:cNvPr>
          <p:cNvSpPr/>
          <p:nvPr/>
        </p:nvSpPr>
        <p:spPr>
          <a:xfrm>
            <a:off x="1045534" y="236438"/>
            <a:ext cx="70529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</a:rPr>
              <a:t>Создание температурно-влажностного режима </a:t>
            </a:r>
          </a:p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</a:rPr>
              <a:t>в чердачных помещениях</a:t>
            </a:r>
            <a:endParaRPr lang="ru-RU" sz="2200" b="1" dirty="0"/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xmlns="" id="{BC11D76B-934D-47CE-9EF5-04DE84D505D3}"/>
              </a:ext>
            </a:extLst>
          </p:cNvPr>
          <p:cNvSpPr txBox="1">
            <a:spLocks/>
          </p:cNvSpPr>
          <p:nvPr/>
        </p:nvSpPr>
        <p:spPr>
          <a:xfrm>
            <a:off x="949004" y="1404420"/>
            <a:ext cx="7149463" cy="14634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1" indent="0" algn="ctr">
              <a:buNone/>
            </a:pPr>
            <a:r>
              <a:rPr lang="ru-RU" sz="2000" dirty="0">
                <a:solidFill>
                  <a:sysClr val="windowText" lastClr="000000"/>
                </a:solidFill>
                <a:latin typeface="Times New Roman" panose="02020603050405020304"/>
                <a:ea typeface="Times New Roman" panose="02020603050405020304"/>
              </a:rPr>
              <a:t>В 2022 г. выполнены работы по созданию температурно-влажностного режима чердачных помещений </a:t>
            </a:r>
            <a:r>
              <a:rPr lang="ru-RU" sz="2000" b="1" u="sng" dirty="0">
                <a:solidFill>
                  <a:sysClr val="windowText" lastClr="000000"/>
                </a:solidFill>
                <a:latin typeface="Times New Roman" panose="02020603050405020304"/>
                <a:ea typeface="Times New Roman" panose="02020603050405020304"/>
              </a:rPr>
              <a:t>172</a:t>
            </a:r>
            <a:r>
              <a:rPr lang="ru-RU" sz="2000" dirty="0">
                <a:solidFill>
                  <a:sysClr val="windowText" lastClr="000000"/>
                </a:solidFill>
                <a:latin typeface="Times New Roman" panose="02020603050405020304"/>
                <a:ea typeface="Times New Roman" panose="02020603050405020304"/>
              </a:rPr>
              <a:t> жилых многоквартирных домов, площадь чердачных </a:t>
            </a:r>
            <a:br>
              <a:rPr lang="ru-RU" sz="2000" dirty="0">
                <a:solidFill>
                  <a:sysClr val="windowText" lastClr="000000"/>
                </a:solidFill>
                <a:latin typeface="Times New Roman" panose="02020603050405020304"/>
                <a:ea typeface="Times New Roman" panose="02020603050405020304"/>
              </a:rPr>
            </a:br>
            <a:r>
              <a:rPr lang="ru-RU" sz="2000" dirty="0">
                <a:solidFill>
                  <a:sysClr val="windowText" lastClr="000000"/>
                </a:solidFill>
                <a:latin typeface="Times New Roman" panose="02020603050405020304"/>
                <a:ea typeface="Times New Roman" panose="02020603050405020304"/>
              </a:rPr>
              <a:t>помещений </a:t>
            </a:r>
            <a:r>
              <a:rPr lang="ru-RU" sz="2000" b="1" u="sng" dirty="0">
                <a:solidFill>
                  <a:sysClr val="windowText" lastClr="000000"/>
                </a:solidFill>
                <a:latin typeface="Times New Roman" panose="02020603050405020304"/>
                <a:ea typeface="Times New Roman" panose="02020603050405020304"/>
              </a:rPr>
              <a:t>163 </a:t>
            </a:r>
            <a:r>
              <a:rPr lang="ru-RU" sz="2000" b="1" u="sng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829 </a:t>
            </a:r>
            <a:r>
              <a:rPr lang="ru-RU" sz="20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u="sng" dirty="0">
              <a:solidFill>
                <a:schemeClr val="tx1"/>
              </a:solidFill>
            </a:endParaRPr>
          </a:p>
        </p:txBody>
      </p:sp>
      <p:sp>
        <p:nvSpPr>
          <p:cNvPr id="13" name="Номер слайда 3">
            <a:extLst>
              <a:ext uri="{FF2B5EF4-FFF2-40B4-BE49-F238E27FC236}">
                <a16:creationId xmlns:a16="http://schemas.microsoft.com/office/drawing/2014/main" xmlns="" id="{65654D3E-08DA-4FAA-BC27-6F0F51A59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13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2" name="Picture 4" descr="C:\Users\user\Desktop\ФОТО ДЛЯ ПРЕЗЕНТАЦИИ\ПРЕЗЕНТАЦИЯ МКД 2017\Нелидовская 20 Стальная кровля ТВР.JPG">
            <a:extLst>
              <a:ext uri="{FF2B5EF4-FFF2-40B4-BE49-F238E27FC236}">
                <a16:creationId xmlns:a16="http://schemas.microsoft.com/office/drawing/2014/main" xmlns="" id="{3BC4530E-C7A3-435B-93A6-6D43A2155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47" y="3385626"/>
            <a:ext cx="3900850" cy="2412343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user\Desktop\ФОТО ДЛЯ ПРЕЗЕНТАЦИИ\ПРЕЗЕНТАЦИЯ МКД 2017\стало (2).JPG">
            <a:extLst>
              <a:ext uri="{FF2B5EF4-FFF2-40B4-BE49-F238E27FC236}">
                <a16:creationId xmlns:a16="http://schemas.microsoft.com/office/drawing/2014/main" xmlns="" id="{DF90EA95-155F-47ED-83BB-0312F99284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7"/>
          <a:stretch/>
        </p:blipFill>
        <p:spPr bwMode="auto">
          <a:xfrm>
            <a:off x="4706060" y="3377001"/>
            <a:ext cx="3900850" cy="2412343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68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94440.png">
            <a:extLst>
              <a:ext uri="{FF2B5EF4-FFF2-40B4-BE49-F238E27FC236}">
                <a16:creationId xmlns:a16="http://schemas.microsoft.com/office/drawing/2014/main" xmlns="" id="{A02DA386-8472-46BB-858C-184F667496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77_stush.gif">
            <a:extLst>
              <a:ext uri="{FF2B5EF4-FFF2-40B4-BE49-F238E27FC236}">
                <a16:creationId xmlns:a16="http://schemas.microsoft.com/office/drawing/2014/main" xmlns="" id="{3DACF0C9-0D95-4DD8-9871-2546F817CA6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7E800E8-8994-462B-9706-67905D845619}"/>
              </a:ext>
            </a:extLst>
          </p:cNvPr>
          <p:cNvSpPr/>
          <p:nvPr/>
        </p:nvSpPr>
        <p:spPr>
          <a:xfrm>
            <a:off x="1043939" y="374937"/>
            <a:ext cx="70529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</a:rPr>
              <a:t>Планово-предупредительный ремонт</a:t>
            </a:r>
            <a:endParaRPr lang="ru-RU" sz="2200" b="1" dirty="0"/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xmlns="" id="{346C1F4E-842F-41F6-BC1E-F476D85F85DF}"/>
              </a:ext>
            </a:extLst>
          </p:cNvPr>
          <p:cNvSpPr txBox="1">
            <a:spLocks/>
          </p:cNvSpPr>
          <p:nvPr/>
        </p:nvSpPr>
        <p:spPr>
          <a:xfrm>
            <a:off x="248330" y="1196752"/>
            <a:ext cx="8644150" cy="10029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1" indent="0" algn="ctr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В 2022 году выполнены работы по планово-предупредительному ремонту </a:t>
            </a:r>
          </a:p>
          <a:p>
            <a:pPr marL="45721" indent="0" algn="ctr">
              <a:buNone/>
            </a:pPr>
            <a:r>
              <a:rPr lang="ru-RU" sz="2000" b="1" u="sng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211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подъездов в </a:t>
            </a:r>
            <a:r>
              <a:rPr lang="ru-RU" sz="2000" b="1" u="sng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68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жилых многоквартирных домах.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3" name="Номер слайда 3">
            <a:extLst>
              <a:ext uri="{FF2B5EF4-FFF2-40B4-BE49-F238E27FC236}">
                <a16:creationId xmlns:a16="http://schemas.microsoft.com/office/drawing/2014/main" xmlns="" id="{F86C02E7-8A1C-479E-B5CC-70A67DB55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14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7E767821-FBA1-47DF-A65B-2DBA38AD8C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83"/>
          <a:stretch/>
        </p:blipFill>
        <p:spPr>
          <a:xfrm>
            <a:off x="4093784" y="2283174"/>
            <a:ext cx="2329267" cy="310568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489B0AE2-2935-480F-BEA0-1EDC52AE36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406" y="2283174"/>
            <a:ext cx="2329267" cy="310568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69F9409F-3C6F-4B71-9380-A0A060D646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201" y="4492031"/>
            <a:ext cx="2232250" cy="216991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DC85BB88-AF68-4C23-9856-1F8259AC7DF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06"/>
          <a:stretch/>
        </p:blipFill>
        <p:spPr>
          <a:xfrm>
            <a:off x="2577596" y="4492031"/>
            <a:ext cx="2232250" cy="216991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3AF3DF3-7C0F-4754-8C08-D59500E1E703}"/>
              </a:ext>
            </a:extLst>
          </p:cNvPr>
          <p:cNvSpPr txBox="1"/>
          <p:nvPr/>
        </p:nvSpPr>
        <p:spPr>
          <a:xfrm>
            <a:off x="248329" y="2337265"/>
            <a:ext cx="39367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/>
                <a:ea typeface="Times New Roman"/>
              </a:rPr>
              <a:t>Выполнены работы по окраске стен, потолков, выполнен ремонт и окраска дверных заполнений, частичный ремонт напольного покрытия, ремонт оконных блоков и откосов, ремонт входных групп, частичная замена осветительных приборов, частичный ремонт и окраска </a:t>
            </a:r>
            <a:br>
              <a:rPr lang="ru-RU" dirty="0">
                <a:latin typeface="Times New Roman"/>
                <a:ea typeface="Times New Roman"/>
              </a:rPr>
            </a:br>
            <a:r>
              <a:rPr lang="ru-RU" dirty="0">
                <a:latin typeface="Times New Roman"/>
                <a:ea typeface="Times New Roman"/>
              </a:rPr>
              <a:t>металлических </a:t>
            </a:r>
            <a:br>
              <a:rPr lang="ru-RU" dirty="0">
                <a:latin typeface="Times New Roman"/>
                <a:ea typeface="Times New Roman"/>
              </a:rPr>
            </a:br>
            <a:r>
              <a:rPr lang="ru-RU" dirty="0">
                <a:latin typeface="Times New Roman"/>
                <a:ea typeface="Times New Roman"/>
              </a:rPr>
              <a:t>конструктивных </a:t>
            </a:r>
            <a:br>
              <a:rPr lang="ru-RU" dirty="0">
                <a:latin typeface="Times New Roman"/>
                <a:ea typeface="Times New Roman"/>
              </a:rPr>
            </a:br>
            <a:r>
              <a:rPr lang="ru-RU" dirty="0">
                <a:latin typeface="Times New Roman"/>
                <a:ea typeface="Times New Roman"/>
              </a:rPr>
              <a:t>элементов.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814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94440.png">
            <a:extLst>
              <a:ext uri="{FF2B5EF4-FFF2-40B4-BE49-F238E27FC236}">
                <a16:creationId xmlns:a16="http://schemas.microsoft.com/office/drawing/2014/main" xmlns="" id="{F869E33E-134A-43B8-86E8-22653C873E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77_stush.gif">
            <a:extLst>
              <a:ext uri="{FF2B5EF4-FFF2-40B4-BE49-F238E27FC236}">
                <a16:creationId xmlns:a16="http://schemas.microsoft.com/office/drawing/2014/main" xmlns="" id="{38918C8E-53B7-46B7-8B1C-3A3462740D0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7DE666C-34BB-4B28-AF03-1FE2A81C72F3}"/>
              </a:ext>
            </a:extLst>
          </p:cNvPr>
          <p:cNvSpPr/>
          <p:nvPr/>
        </p:nvSpPr>
        <p:spPr>
          <a:xfrm>
            <a:off x="1045534" y="205350"/>
            <a:ext cx="70529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</a:rPr>
              <a:t>Подготовка жилого фонда </a:t>
            </a:r>
            <a:b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</a:rPr>
            </a:b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</a:rPr>
              <a:t>к весенне-летней эксплуатации</a:t>
            </a:r>
            <a:endParaRPr lang="ru-RU" sz="2200" b="1" dirty="0"/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xmlns="" id="{BE7EACA1-799A-4655-A93D-ED137416A734}"/>
              </a:ext>
            </a:extLst>
          </p:cNvPr>
          <p:cNvSpPr txBox="1">
            <a:spLocks/>
          </p:cNvSpPr>
          <p:nvPr/>
        </p:nvSpPr>
        <p:spPr>
          <a:xfrm>
            <a:off x="947897" y="1196752"/>
            <a:ext cx="7148975" cy="22322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1" indent="0" algn="ctr">
              <a:spcAft>
                <a:spcPts val="0"/>
              </a:spcAft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	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В рамках мероприятий по подготовке жилого фонда к весенне-летней эксплуатации 2022 г. выполнены следующие работы:</a:t>
            </a:r>
          </a:p>
          <a:p>
            <a:pPr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локальный ремонт кровли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7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домов;</a:t>
            </a:r>
          </a:p>
          <a:p>
            <a:pPr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промывка фасадов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333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домов, в объеме –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7 404 049 </a:t>
            </a:r>
            <a:r>
              <a:rPr lang="ru-RU" sz="1600" b="1" u="sng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кв.м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.;</a:t>
            </a:r>
          </a:p>
          <a:p>
            <a:pPr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ремонт цоколей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298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домов, в объеме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46 132 </a:t>
            </a:r>
            <a:r>
              <a:rPr lang="ru-RU" sz="1600" b="1" u="sng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кв.м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.;</a:t>
            </a:r>
          </a:p>
          <a:p>
            <a:pPr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ремонт входных групп –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298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домов;</a:t>
            </a:r>
          </a:p>
          <a:p>
            <a:pPr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ремонт систем водоотведения –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273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домов, в объеме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3 243 </a:t>
            </a:r>
            <a:r>
              <a:rPr lang="ru-RU" sz="1600" b="1" u="sng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кв.м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.</a:t>
            </a:r>
          </a:p>
          <a:p>
            <a:pPr marL="45721" indent="0">
              <a:spcAft>
                <a:spcPts val="0"/>
              </a:spcAft>
              <a:buNone/>
            </a:pPr>
            <a:endParaRPr lang="ru-RU" sz="1600" dirty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  <a:buFontTx/>
              <a:buChar char="-"/>
            </a:pP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xmlns="" id="{1E316CB4-AE44-477E-ACA5-1566712F6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15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4" name="Picture 5" descr="C:\Users\user\Desktop\ФОТО ДЛЯ ПРЕЗЕНТАЦИИ\св.42,п.8-коз..jpg">
            <a:extLst>
              <a:ext uri="{FF2B5EF4-FFF2-40B4-BE49-F238E27FC236}">
                <a16:creationId xmlns:a16="http://schemas.microsoft.com/office/drawing/2014/main" xmlns="" id="{58A2C795-0E6E-4F0E-9744-C85FD5DCD6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42"/>
          <a:stretch/>
        </p:blipFill>
        <p:spPr bwMode="auto">
          <a:xfrm>
            <a:off x="947897" y="3611766"/>
            <a:ext cx="1826394" cy="1686539"/>
          </a:xfrm>
          <a:prstGeom prst="rect">
            <a:avLst/>
          </a:prstGeom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user\Desktop\ФОТО ДЛЯ ПРЕЗЕНТАЦИИ\WhatsApp Image 2017-04-26 at 12.53.01.jpeg">
            <a:extLst>
              <a:ext uri="{FF2B5EF4-FFF2-40B4-BE49-F238E27FC236}">
                <a16:creationId xmlns:a16="http://schemas.microsoft.com/office/drawing/2014/main" xmlns="" id="{7E38DCC7-C2A4-432E-B555-D68E2B20B2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189"/>
          <a:stretch/>
        </p:blipFill>
        <p:spPr bwMode="auto">
          <a:xfrm>
            <a:off x="2199000" y="4966113"/>
            <a:ext cx="1842860" cy="1686539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user\Desktop\ФОТО ДЛЯ ПРЕЗЕНТАЦИИ\IMG-20170418-WA0030.jpg">
            <a:extLst>
              <a:ext uri="{FF2B5EF4-FFF2-40B4-BE49-F238E27FC236}">
                <a16:creationId xmlns:a16="http://schemas.microsoft.com/office/drawing/2014/main" xmlns="" id="{CE460EE0-2F0D-4FAE-8E59-135895564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89998" y="3611767"/>
            <a:ext cx="1832932" cy="1686539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accent1"/>
            </a:solidFill>
          </a:ln>
          <a:effectLst>
            <a:softEdge rad="0"/>
          </a:effectLst>
        </p:spPr>
      </p:pic>
      <p:pic>
        <p:nvPicPr>
          <p:cNvPr id="16" name="Picture 2" descr="C:\Users\user\Desktop\ФОТО ДЛЯ ПРЕЗЕНТАЦИИ\ФКР\Нелидовская 5\WP_20171124_10_17_14_Pro.jpg">
            <a:extLst>
              <a:ext uri="{FF2B5EF4-FFF2-40B4-BE49-F238E27FC236}">
                <a16:creationId xmlns:a16="http://schemas.microsoft.com/office/drawing/2014/main" xmlns="" id="{11241852-B61F-4840-9B53-1EDB8FD248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65"/>
          <a:stretch/>
        </p:blipFill>
        <p:spPr bwMode="auto">
          <a:xfrm>
            <a:off x="5130628" y="4970731"/>
            <a:ext cx="1832932" cy="1692680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1" descr="C:\Users\user\Desktop\ФОТО ДЛЯ ПРЕЗЕНТАЦИИ\IMG-20170426-WA0107.jpg">
            <a:extLst>
              <a:ext uri="{FF2B5EF4-FFF2-40B4-BE49-F238E27FC236}">
                <a16:creationId xmlns:a16="http://schemas.microsoft.com/office/drawing/2014/main" xmlns="" id="{B5D2BA60-5F88-49FA-9D75-382A228C4A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86"/>
          <a:stretch/>
        </p:blipFill>
        <p:spPr bwMode="auto">
          <a:xfrm>
            <a:off x="6237530" y="3611766"/>
            <a:ext cx="1826394" cy="1686540"/>
          </a:xfrm>
          <a:prstGeom prst="rect">
            <a:avLst/>
          </a:prstGeom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86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94440.png">
            <a:extLst>
              <a:ext uri="{FF2B5EF4-FFF2-40B4-BE49-F238E27FC236}">
                <a16:creationId xmlns:a16="http://schemas.microsoft.com/office/drawing/2014/main" xmlns="" id="{54474F58-6C02-43C1-B646-70BAB163F4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77_stush.gif">
            <a:extLst>
              <a:ext uri="{FF2B5EF4-FFF2-40B4-BE49-F238E27FC236}">
                <a16:creationId xmlns:a16="http://schemas.microsoft.com/office/drawing/2014/main" xmlns="" id="{4BC3B6E9-4C7B-4BC4-9E2C-B9620E6EC87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8" name="Заголовок 2">
            <a:extLst>
              <a:ext uri="{FF2B5EF4-FFF2-40B4-BE49-F238E27FC236}">
                <a16:creationId xmlns:a16="http://schemas.microsoft.com/office/drawing/2014/main" xmlns="" id="{2C1EED19-A7FC-4E0D-8BC9-5B879D79D2D8}"/>
              </a:ext>
            </a:extLst>
          </p:cNvPr>
          <p:cNvSpPr txBox="1"/>
          <p:nvPr/>
        </p:nvSpPr>
        <p:spPr>
          <a:xfrm>
            <a:off x="1005095" y="174246"/>
            <a:ext cx="7058830" cy="936104"/>
          </a:xfrm>
          <a:prstGeom prst="rect">
            <a:avLst/>
          </a:prstGeom>
          <a:effectLst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anose="02040502050405020303" pitchFamily="18" charset="0"/>
              <a:buChar char="*"/>
              <a:defRPr sz="28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</a:rPr>
              <a:t>Подготовка жилого фонда </a:t>
            </a:r>
            <a:b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</a:rPr>
            </a:b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</a:rPr>
              <a:t>к осенне-зимней эксплуатации 2022-2023 гг.</a:t>
            </a:r>
            <a:endParaRPr lang="ru-RU" sz="22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00CB119-AF2C-492F-BE02-208811E923CD}"/>
              </a:ext>
            </a:extLst>
          </p:cNvPr>
          <p:cNvSpPr/>
          <p:nvPr/>
        </p:nvSpPr>
        <p:spPr>
          <a:xfrm>
            <a:off x="977051" y="1431109"/>
            <a:ext cx="7114919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В рамках мероприятий по подготовке жилого фонда к осенне-зимней эксплуатации 2022-2023 гг.:</a:t>
            </a:r>
          </a:p>
          <a:p>
            <a:pPr marL="285756" indent="-285756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проведены гидравлические испытания систем центрального отопления жилых домов;</a:t>
            </a:r>
          </a:p>
          <a:p>
            <a:pPr marL="285756" indent="-285756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проведены проверки общедомовых узлов учета систем центрального отопления и горячего водоснабжения;</a:t>
            </a:r>
          </a:p>
          <a:p>
            <a:pPr marL="285756" indent="-285756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выполнено техническое освидетельствование лифтового оборудования;</a:t>
            </a:r>
          </a:p>
          <a:p>
            <a:pPr marL="285756" indent="-285756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проведена проверка работы систем дымоудаления и противопожарной автоматики;</a:t>
            </a:r>
          </a:p>
          <a:p>
            <a:pPr marL="285756" indent="-285756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проведена проверка вентиляционных каналов жилых домов.</a:t>
            </a:r>
          </a:p>
        </p:txBody>
      </p:sp>
      <p:sp>
        <p:nvSpPr>
          <p:cNvPr id="13" name="Номер слайда 3">
            <a:extLst>
              <a:ext uri="{FF2B5EF4-FFF2-40B4-BE49-F238E27FC236}">
                <a16:creationId xmlns:a16="http://schemas.microsoft.com/office/drawing/2014/main" xmlns="" id="{117FB0D9-8F7C-4B58-AB0F-0F86F9BE2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16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2" name="Picture 7" descr="C:\Users\user\Desktop\ФОТО ДЛЯ ПРЕЗЕНТАЦИИ\ПРЕЗЕНТАЦИЯ МКД 2017\IMG_5371.JPG">
            <a:extLst>
              <a:ext uri="{FF2B5EF4-FFF2-40B4-BE49-F238E27FC236}">
                <a16:creationId xmlns:a16="http://schemas.microsoft.com/office/drawing/2014/main" xmlns="" id="{B888508E-687F-4EE6-B272-6C8C77563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6593" y="4183867"/>
            <a:ext cx="3302142" cy="1974270"/>
          </a:xfrm>
          <a:prstGeom prst="rect">
            <a:avLst/>
          </a:prstGeom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user\Desktop\ФОТО ДЛЯ ПРЕЗЕНТАЦИИ\ПРЕЗЕНТАЦИЯ МКД 2017\Свободы 32 ЦО.JPG">
            <a:extLst>
              <a:ext uri="{FF2B5EF4-FFF2-40B4-BE49-F238E27FC236}">
                <a16:creationId xmlns:a16="http://schemas.microsoft.com/office/drawing/2014/main" xmlns="" id="{0B6D434E-6DBE-45EA-8F3F-6B70E6DB7C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02"/>
          <a:stretch/>
        </p:blipFill>
        <p:spPr bwMode="auto">
          <a:xfrm>
            <a:off x="977050" y="4183868"/>
            <a:ext cx="3444298" cy="1974270"/>
          </a:xfrm>
          <a:prstGeom prst="rect">
            <a:avLst/>
          </a:prstGeom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10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94440.png">
            <a:extLst>
              <a:ext uri="{FF2B5EF4-FFF2-40B4-BE49-F238E27FC236}">
                <a16:creationId xmlns:a16="http://schemas.microsoft.com/office/drawing/2014/main" xmlns="" id="{91ED5960-8C6F-4E87-95EE-14BEDC75BB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77_stush.gif">
            <a:extLst>
              <a:ext uri="{FF2B5EF4-FFF2-40B4-BE49-F238E27FC236}">
                <a16:creationId xmlns:a16="http://schemas.microsoft.com/office/drawing/2014/main" xmlns="" id="{36B51D82-2AAD-49DC-97F9-961580446D4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8" name="Заголовок 2">
            <a:extLst>
              <a:ext uri="{FF2B5EF4-FFF2-40B4-BE49-F238E27FC236}">
                <a16:creationId xmlns:a16="http://schemas.microsoft.com/office/drawing/2014/main" xmlns="" id="{5490BA12-4E7A-4E30-84C3-55B0EF3A96B2}"/>
              </a:ext>
            </a:extLst>
          </p:cNvPr>
          <p:cNvSpPr txBox="1"/>
          <p:nvPr/>
        </p:nvSpPr>
        <p:spPr>
          <a:xfrm>
            <a:off x="977049" y="236053"/>
            <a:ext cx="7058830" cy="489662"/>
          </a:xfrm>
          <a:prstGeom prst="rect">
            <a:avLst/>
          </a:prstGeom>
          <a:effectLst/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anose="02040502050405020303" pitchFamily="18" charset="0"/>
              <a:buChar char="*"/>
              <a:defRPr sz="28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</a:rPr>
              <a:t>Очистка кровель жилых домов от снега и наледи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6030357-96A4-4380-961A-3E976DC4BAF5}"/>
              </a:ext>
            </a:extLst>
          </p:cNvPr>
          <p:cNvSpPr/>
          <p:nvPr/>
        </p:nvSpPr>
        <p:spPr>
          <a:xfrm>
            <a:off x="949004" y="1091440"/>
            <a:ext cx="711492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9"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Очистке от снега и наледи подлежат 170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кровель, общей площадью </a:t>
            </a: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169 499 </a:t>
            </a:r>
            <a:r>
              <a:rPr lang="ru-RU" b="1" u="sng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 из них: </a:t>
            </a:r>
          </a:p>
          <a:p>
            <a:pPr marL="285756" indent="-285756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стальных скатных кровель общей площадью </a:t>
            </a: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93 943 </a:t>
            </a:r>
            <a:r>
              <a:rPr lang="ru-RU" b="1" u="sng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.; </a:t>
            </a:r>
          </a:p>
          <a:p>
            <a:pPr marL="285756" indent="-285756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мягких скатных кровель, общей площадью </a:t>
            </a: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72 566 </a:t>
            </a:r>
            <a:r>
              <a:rPr lang="ru-RU" b="1" u="sng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Номер слайда 3">
            <a:extLst>
              <a:ext uri="{FF2B5EF4-FFF2-40B4-BE49-F238E27FC236}">
                <a16:creationId xmlns:a16="http://schemas.microsoft.com/office/drawing/2014/main" xmlns="" id="{352047FC-8CE9-44C6-B256-C144C72E2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17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3DE73F5-F4F8-4F0F-8F65-90AE2B0B76D5}"/>
              </a:ext>
            </a:extLst>
          </p:cNvPr>
          <p:cNvSpPr txBox="1"/>
          <p:nvPr/>
        </p:nvSpPr>
        <p:spPr>
          <a:xfrm>
            <a:off x="949004" y="2455319"/>
            <a:ext cx="3491434" cy="33239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449272"/>
            <a:endParaRPr lang="ru-RU" sz="1400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indent="449272"/>
            <a:r>
              <a:rPr lang="ru-RU" sz="14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Сформировано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57 бригад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, в составе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285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человек, обученных и аттестованных для работы на высоте.</a:t>
            </a:r>
          </a:p>
          <a:p>
            <a:pPr indent="449272"/>
            <a:r>
              <a:rPr lang="ru-RU" sz="14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Сформированные бригады обеспечены следующим снаряжением:</a:t>
            </a:r>
          </a:p>
          <a:p>
            <a:pPr marL="285756" indent="-285756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лопата снегоуборочная 228шт.;</a:t>
            </a:r>
          </a:p>
          <a:p>
            <a:pPr marL="285756" indent="-285756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спецодежда 285 комплектов.;</a:t>
            </a:r>
          </a:p>
          <a:p>
            <a:pPr marL="285756" indent="-285756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пояс страховочный 285 шт.;</a:t>
            </a:r>
          </a:p>
          <a:p>
            <a:pPr marL="285756" indent="-285756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каска 285 шт.;</a:t>
            </a:r>
          </a:p>
          <a:p>
            <a:pPr marL="285756" indent="-285756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радиостанция 114 шт.;</a:t>
            </a:r>
          </a:p>
          <a:p>
            <a:pPr marL="285756" indent="-285756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стойка ограждения 100 шт.;</a:t>
            </a:r>
          </a:p>
          <a:p>
            <a:pPr marL="285756" indent="-285756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лента сигнальная 2000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п.м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.;</a:t>
            </a:r>
          </a:p>
          <a:p>
            <a:pPr marL="285756" indent="-285756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громкоговоритель 57шт.</a:t>
            </a:r>
          </a:p>
          <a:p>
            <a:pPr marL="285756" indent="-285756">
              <a:buFont typeface="Wingdings" panose="05000000000000000000" pitchFamily="2" charset="2"/>
              <a:buChar char="ü"/>
            </a:pPr>
            <a:endParaRPr lang="ru-RU" sz="1400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3038A39-C53B-4ECB-B11E-CC40D7F9F4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70"/>
          <a:stretch/>
        </p:blipFill>
        <p:spPr>
          <a:xfrm>
            <a:off x="4572001" y="2455319"/>
            <a:ext cx="3086685" cy="2003983"/>
          </a:xfrm>
          <a:prstGeom prst="rect">
            <a:avLst/>
          </a:prstGeom>
          <a:ln w="19050">
            <a:solidFill>
              <a:srgbClr val="203864"/>
            </a:solidFill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1D11E84-728E-4CF0-A23C-FEF7B0AE3E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58" b="34521"/>
          <a:stretch/>
        </p:blipFill>
        <p:spPr>
          <a:xfrm>
            <a:off x="4572001" y="4534931"/>
            <a:ext cx="3086685" cy="200398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7502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>
            <a:extLst>
              <a:ext uri="{FF2B5EF4-FFF2-40B4-BE49-F238E27FC236}">
                <a16:creationId xmlns:a16="http://schemas.microsoft.com/office/drawing/2014/main" xmlns="" id="{C9A293DE-94C1-4F3D-B689-A454D47295E8}"/>
              </a:ext>
            </a:extLst>
          </p:cNvPr>
          <p:cNvSpPr txBox="1"/>
          <p:nvPr/>
        </p:nvSpPr>
        <p:spPr>
          <a:xfrm>
            <a:off x="323528" y="476672"/>
            <a:ext cx="8640960" cy="936104"/>
          </a:xfrm>
          <a:prstGeom prst="rect">
            <a:avLst/>
          </a:prstGeom>
          <a:effectLst/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anose="02040502050405020303" pitchFamily="18" charset="0"/>
              <a:buChar char="*"/>
              <a:defRPr sz="28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dirty="0">
                <a:latin typeface="Times New Roman" panose="02020603050405020304"/>
                <a:ea typeface="Times New Roman" panose="02020603050405020304"/>
              </a:rPr>
              <a:t/>
            </a:r>
            <a:br>
              <a:rPr lang="ru-RU" dirty="0">
                <a:latin typeface="Times New Roman" panose="02020603050405020304"/>
                <a:ea typeface="Times New Roman" panose="02020603050405020304"/>
              </a:rPr>
            </a:b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CBD8D3D-CA1D-4F27-A6A6-EF127F0E2468}"/>
              </a:ext>
            </a:extLst>
          </p:cNvPr>
          <p:cNvSpPr/>
          <p:nvPr/>
        </p:nvSpPr>
        <p:spPr>
          <a:xfrm>
            <a:off x="1084248" y="7130"/>
            <a:ext cx="6844433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9" algn="ctr"/>
            <a: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/>
                <a:ea typeface="Times New Roman"/>
              </a:rPr>
              <a:t>Реализация краткосрочной </a:t>
            </a:r>
          </a:p>
          <a:p>
            <a:pPr indent="449589" algn="ctr"/>
            <a: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/>
                <a:ea typeface="Times New Roman"/>
              </a:rPr>
              <a:t>Региональной программы </a:t>
            </a:r>
            <a: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/>
                <a:ea typeface="TimesNewRomanPS-BoldMT"/>
              </a:rPr>
              <a:t>капитального ремонта общего имущества </a:t>
            </a:r>
            <a:b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/>
                <a:ea typeface="TimesNewRomanPS-BoldMT"/>
              </a:rPr>
            </a:br>
            <a: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/>
                <a:ea typeface="TimesNewRomanPS-BoldMT"/>
              </a:rPr>
              <a:t>в многоквартирных домах на территории города Москвы на 2015-2044 годы</a:t>
            </a:r>
            <a:endParaRPr lang="ru-RU" sz="2200" b="1" dirty="0">
              <a:solidFill>
                <a:srgbClr val="4E67C8">
                  <a:lumMod val="75000"/>
                </a:srgbClr>
              </a:solidFill>
              <a:latin typeface="Times New Roman"/>
              <a:ea typeface="Times New Roman"/>
            </a:endParaRPr>
          </a:p>
        </p:txBody>
      </p:sp>
      <p:sp>
        <p:nvSpPr>
          <p:cNvPr id="8" name="Текст 1">
            <a:extLst>
              <a:ext uri="{FF2B5EF4-FFF2-40B4-BE49-F238E27FC236}">
                <a16:creationId xmlns:a16="http://schemas.microsoft.com/office/drawing/2014/main" xmlns="" id="{E00A39A9-EADB-4294-931C-AFB0E1A2E85E}"/>
              </a:ext>
            </a:extLst>
          </p:cNvPr>
          <p:cNvSpPr txBox="1">
            <a:spLocks/>
          </p:cNvSpPr>
          <p:nvPr/>
        </p:nvSpPr>
        <p:spPr>
          <a:xfrm>
            <a:off x="949004" y="1862683"/>
            <a:ext cx="7114920" cy="28738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Силами ГБУ «Жилищник района Южное Тушино» выполнены работы по капитальному ремонту </a:t>
            </a:r>
            <a:r>
              <a:rPr lang="ru-RU" sz="1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внутридомовых инженерных систем в </a:t>
            </a:r>
            <a:r>
              <a:rPr lang="ru-RU" sz="1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многоквартирных жилых домах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Заказчиком данных работ является – Фонд капитального ремонта города Москвы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работы проводились в соответствии с утвержденной проектно-сметной документацией, получившей положительное заключение ГАУ города Москвы «Московская государственная экспертиза»</a:t>
            </a: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Сторонними организациями были выполнены работы по капитальному ремонту </a:t>
            </a:r>
            <a:r>
              <a:rPr lang="ru-RU" sz="1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внутридомовых инженерных систем в </a:t>
            </a:r>
            <a:r>
              <a:rPr lang="ru-RU" sz="1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многоквартирных жилых домах.</a:t>
            </a: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выполнялись: ООО «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Степлайн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внутридомовых инженерных систем по адресу; ул. Фабрициуса д. 9,</a:t>
            </a: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ГБУ «Жилищник района Митино» </a:t>
            </a:r>
            <a:r>
              <a:rPr lang="ru-RU" sz="1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внутридомовых инженерных систем по адресу: ул. Сходненская 25.</a:t>
            </a:r>
          </a:p>
        </p:txBody>
      </p:sp>
      <p:pic>
        <p:nvPicPr>
          <p:cNvPr id="9" name="Рисунок 8" descr="1494440.png">
            <a:extLst>
              <a:ext uri="{FF2B5EF4-FFF2-40B4-BE49-F238E27FC236}">
                <a16:creationId xmlns:a16="http://schemas.microsoft.com/office/drawing/2014/main" xmlns="" id="{9031C295-878E-40CB-809B-17846D9F27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77_stush.gif">
            <a:extLst>
              <a:ext uri="{FF2B5EF4-FFF2-40B4-BE49-F238E27FC236}">
                <a16:creationId xmlns:a16="http://schemas.microsoft.com/office/drawing/2014/main" xmlns="" id="{527F779D-5880-49FD-B2E4-329BFFE2911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6" name="Номер слайда 3">
            <a:extLst>
              <a:ext uri="{FF2B5EF4-FFF2-40B4-BE49-F238E27FC236}">
                <a16:creationId xmlns:a16="http://schemas.microsoft.com/office/drawing/2014/main" xmlns="" id="{0E80C826-293E-4373-9529-305559B4A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18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8A0FFCD-7724-4FFB-9078-5068FF2A13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815" t="3573" r="10451" b="5908"/>
          <a:stretch/>
        </p:blipFill>
        <p:spPr>
          <a:xfrm>
            <a:off x="5926612" y="4937323"/>
            <a:ext cx="1560039" cy="178415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8635D95D-E549-4FFD-AE3E-E94629CB259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929" t="17617" r="7538" b="5396"/>
          <a:stretch/>
        </p:blipFill>
        <p:spPr>
          <a:xfrm>
            <a:off x="3791981" y="4937325"/>
            <a:ext cx="1560039" cy="178415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BE4DF9C-65B3-4420-BF7A-1978C04D158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049" t="3332" r="4009" b="4135"/>
          <a:stretch/>
        </p:blipFill>
        <p:spPr>
          <a:xfrm>
            <a:off x="1657350" y="4937322"/>
            <a:ext cx="1560039" cy="178415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4768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>
            <a:extLst>
              <a:ext uri="{FF2B5EF4-FFF2-40B4-BE49-F238E27FC236}">
                <a16:creationId xmlns:a16="http://schemas.microsoft.com/office/drawing/2014/main" xmlns="" id="{C9A293DE-94C1-4F3D-B689-A454D47295E8}"/>
              </a:ext>
            </a:extLst>
          </p:cNvPr>
          <p:cNvSpPr txBox="1"/>
          <p:nvPr/>
        </p:nvSpPr>
        <p:spPr>
          <a:xfrm>
            <a:off x="323528" y="476672"/>
            <a:ext cx="8640960" cy="936104"/>
          </a:xfrm>
          <a:prstGeom prst="rect">
            <a:avLst/>
          </a:prstGeom>
          <a:effectLst/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anose="02040502050405020303" pitchFamily="18" charset="0"/>
              <a:buChar char="*"/>
              <a:defRPr sz="28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dirty="0">
                <a:latin typeface="Times New Roman" panose="02020603050405020304"/>
                <a:ea typeface="Times New Roman" panose="02020603050405020304"/>
              </a:rPr>
              <a:t/>
            </a:r>
            <a:br>
              <a:rPr lang="ru-RU" dirty="0">
                <a:latin typeface="Times New Roman" panose="02020603050405020304"/>
                <a:ea typeface="Times New Roman" panose="02020603050405020304"/>
              </a:rPr>
            </a:b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CBD8D3D-CA1D-4F27-A6A6-EF127F0E2468}"/>
              </a:ext>
            </a:extLst>
          </p:cNvPr>
          <p:cNvSpPr/>
          <p:nvPr/>
        </p:nvSpPr>
        <p:spPr>
          <a:xfrm>
            <a:off x="949004" y="-1492"/>
            <a:ext cx="711491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9" algn="ctr"/>
            <a: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/>
                <a:ea typeface="Times New Roman"/>
              </a:rPr>
              <a:t>Реализация краткосрочной </a:t>
            </a:r>
          </a:p>
          <a:p>
            <a:pPr indent="449589" algn="ctr"/>
            <a: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/>
                <a:ea typeface="Times New Roman"/>
              </a:rPr>
              <a:t>Региональной программы </a:t>
            </a:r>
            <a: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/>
                <a:ea typeface="TimesNewRomanPS-BoldMT"/>
              </a:rPr>
              <a:t>капитального ремонта общего имущества в многоквартирных домах на территории города Москвы</a:t>
            </a:r>
            <a:endParaRPr lang="ru-RU" sz="2200" b="1" dirty="0">
              <a:solidFill>
                <a:srgbClr val="4E67C8">
                  <a:lumMod val="75000"/>
                </a:srgbClr>
              </a:solidFill>
              <a:latin typeface="Times New Roman"/>
              <a:ea typeface="Times New Roman"/>
            </a:endParaRPr>
          </a:p>
        </p:txBody>
      </p:sp>
      <p:sp>
        <p:nvSpPr>
          <p:cNvPr id="8" name="Текст 1">
            <a:extLst>
              <a:ext uri="{FF2B5EF4-FFF2-40B4-BE49-F238E27FC236}">
                <a16:creationId xmlns:a16="http://schemas.microsoft.com/office/drawing/2014/main" xmlns="" id="{E00A39A9-EADB-4294-931C-AFB0E1A2E85E}"/>
              </a:ext>
            </a:extLst>
          </p:cNvPr>
          <p:cNvSpPr txBox="1">
            <a:spLocks/>
          </p:cNvSpPr>
          <p:nvPr/>
        </p:nvSpPr>
        <p:spPr>
          <a:xfrm>
            <a:off x="949004" y="1786206"/>
            <a:ext cx="7007370" cy="1528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numCol="2" rtlCol="0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6" indent="-285756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6" indent="-285756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6" indent="-285756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Лодочная, д.9, стр.2, под.1;</a:t>
            </a:r>
          </a:p>
          <a:p>
            <a:pPr marL="285756" indent="-285756">
              <a:buClr>
                <a:srgbClr val="203864"/>
              </a:buCl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Свободы, д.43, под.1,2,3,4;</a:t>
            </a:r>
          </a:p>
          <a:p>
            <a:pPr marL="285756" indent="-285756">
              <a:buClr>
                <a:srgbClr val="203864"/>
              </a:buClr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6" indent="-285756">
              <a:buClr>
                <a:srgbClr val="203864"/>
              </a:buClr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6" indent="-285756">
              <a:buClr>
                <a:srgbClr val="203864"/>
              </a:buCl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Штурвальная, д.1, под.1,2,3,4;</a:t>
            </a:r>
          </a:p>
          <a:p>
            <a:pPr marL="285756" indent="-285756">
              <a:buClr>
                <a:srgbClr val="203864"/>
              </a:buCl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Василия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Петушкова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 21 корп. 2, под. 1,2.</a:t>
            </a:r>
          </a:p>
        </p:txBody>
      </p:sp>
      <p:pic>
        <p:nvPicPr>
          <p:cNvPr id="9" name="Рисунок 8" descr="1494440.png">
            <a:extLst>
              <a:ext uri="{FF2B5EF4-FFF2-40B4-BE49-F238E27FC236}">
                <a16:creationId xmlns:a16="http://schemas.microsoft.com/office/drawing/2014/main" xmlns="" id="{9031C295-878E-40CB-809B-17846D9F27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77_stush.gif">
            <a:extLst>
              <a:ext uri="{FF2B5EF4-FFF2-40B4-BE49-F238E27FC236}">
                <a16:creationId xmlns:a16="http://schemas.microsoft.com/office/drawing/2014/main" xmlns="" id="{527F779D-5880-49FD-B2E4-329BFFE2911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6" name="Номер слайда 3">
            <a:extLst>
              <a:ext uri="{FF2B5EF4-FFF2-40B4-BE49-F238E27FC236}">
                <a16:creationId xmlns:a16="http://schemas.microsoft.com/office/drawing/2014/main" xmlns="" id="{0E80C826-293E-4373-9529-305559B4A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19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5" name="Picture 2" descr="C:\Users\user\Desktop\ФОТО ДЛЯ ПРЕЗЕНТАЦИИ\ЛИФТ.jpg">
            <a:extLst>
              <a:ext uri="{FF2B5EF4-FFF2-40B4-BE49-F238E27FC236}">
                <a16:creationId xmlns:a16="http://schemas.microsoft.com/office/drawing/2014/main" xmlns="" id="{6150E3AC-FEDE-46BB-B434-9D732FB59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530" y="3641104"/>
            <a:ext cx="2950845" cy="2811547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Documents and Settings\Алёна\Рабочий стол\конкурс презентация\фото 2.JPG">
            <a:extLst>
              <a:ext uri="{FF2B5EF4-FFF2-40B4-BE49-F238E27FC236}">
                <a16:creationId xmlns:a16="http://schemas.microsoft.com/office/drawing/2014/main" xmlns="" id="{2637A97F-39C7-4D14-B423-0FED70C00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r="12152"/>
          <a:stretch/>
        </p:blipFill>
        <p:spPr bwMode="auto">
          <a:xfrm>
            <a:off x="949005" y="3641106"/>
            <a:ext cx="3879672" cy="2811547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softEdge rad="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EEBF360-F42A-402B-9804-6BDF127224C7}"/>
              </a:ext>
            </a:extLst>
          </p:cNvPr>
          <p:cNvSpPr txBox="1"/>
          <p:nvPr/>
        </p:nvSpPr>
        <p:spPr>
          <a:xfrm>
            <a:off x="2139351" y="1839069"/>
            <a:ext cx="486529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2022 году произведена замена </a:t>
            </a:r>
            <a:r>
              <a:rPr lang="ru-RU" sz="17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лифтов в </a:t>
            </a:r>
            <a:r>
              <a:rPr lang="ru-RU" sz="17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жилых домах:</a:t>
            </a:r>
          </a:p>
        </p:txBody>
      </p:sp>
    </p:spTree>
    <p:extLst>
      <p:ext uri="{BB962C8B-B14F-4D97-AF65-F5344CB8AC3E}">
        <p14:creationId xmlns:p14="http://schemas.microsoft.com/office/powerpoint/2010/main" val="3937130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AE474A7B-CF2B-48D6-AB8B-38BBA3BB73D3}"/>
              </a:ext>
            </a:extLst>
          </p:cNvPr>
          <p:cNvSpPr txBox="1">
            <a:spLocks/>
          </p:cNvSpPr>
          <p:nvPr/>
        </p:nvSpPr>
        <p:spPr>
          <a:xfrm>
            <a:off x="-108520" y="764704"/>
            <a:ext cx="9361040" cy="5184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ОТЧЕТ ГЛАВЫ УПРАВЫ </a:t>
            </a:r>
            <a:b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РАЙОНА ЮЖНОЕ ТУШИНО </a:t>
            </a:r>
            <a:b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ГОРОДА МОСКВЫ</a:t>
            </a:r>
            <a:b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«О ВЫПОЛНЕНИИ ПРОГРАММЫ КОМПЛЕКСНОГО развития  </a:t>
            </a:r>
            <a:b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ТЕРРИТОРИИ</a:t>
            </a:r>
            <a:b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РАЙОНА ЮЖНОЕ ТУШИНО</a:t>
            </a:r>
            <a:b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 2022 ГОДУ».</a:t>
            </a:r>
          </a:p>
        </p:txBody>
      </p:sp>
      <p:pic>
        <p:nvPicPr>
          <p:cNvPr id="6" name="Рисунок 5" descr="1494440.png">
            <a:extLst>
              <a:ext uri="{FF2B5EF4-FFF2-40B4-BE49-F238E27FC236}">
                <a16:creationId xmlns:a16="http://schemas.microsoft.com/office/drawing/2014/main" xmlns="" id="{FB33921C-DBFA-4A51-862E-2EB50DA45D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77_stush.gif">
            <a:extLst>
              <a:ext uri="{FF2B5EF4-FFF2-40B4-BE49-F238E27FC236}">
                <a16:creationId xmlns:a16="http://schemas.microsoft.com/office/drawing/2014/main" xmlns="" id="{EDCF12E9-F5C8-4002-AD4F-A411B4BA9B2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0" name="Номер слайда 3">
            <a:extLst>
              <a:ext uri="{FF2B5EF4-FFF2-40B4-BE49-F238E27FC236}">
                <a16:creationId xmlns:a16="http://schemas.microsoft.com/office/drawing/2014/main" xmlns="" id="{500F4C9D-808C-42C1-B184-E2B5B727C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2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980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94440.png">
            <a:extLst>
              <a:ext uri="{FF2B5EF4-FFF2-40B4-BE49-F238E27FC236}">
                <a16:creationId xmlns:a16="http://schemas.microsoft.com/office/drawing/2014/main" xmlns="" id="{2D448C3F-1767-4D0E-A444-6F7A561C44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77_stush.gif">
            <a:extLst>
              <a:ext uri="{FF2B5EF4-FFF2-40B4-BE49-F238E27FC236}">
                <a16:creationId xmlns:a16="http://schemas.microsoft.com/office/drawing/2014/main" xmlns="" id="{1F539CAF-775D-425E-8AFE-379CA28CADF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9" name="Текст 5">
            <a:extLst>
              <a:ext uri="{FF2B5EF4-FFF2-40B4-BE49-F238E27FC236}">
                <a16:creationId xmlns:a16="http://schemas.microsoft.com/office/drawing/2014/main" xmlns="" id="{FBADECB2-6623-412C-924F-7D280B6E80C5}"/>
              </a:ext>
            </a:extLst>
          </p:cNvPr>
          <p:cNvSpPr txBox="1">
            <a:spLocks/>
          </p:cNvSpPr>
          <p:nvPr/>
        </p:nvSpPr>
        <p:spPr>
          <a:xfrm>
            <a:off x="4485737" y="1452113"/>
            <a:ext cx="3578188" cy="42702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1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С целью предотвращения распространения грызунов в многоквартирных домах строго ежемесячно проводится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дератизационные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 мероприятия на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.</a:t>
            </a:r>
            <a:endParaRPr lang="ru-RU" sz="1800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45721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За 2022 год проведены истребительные мероприятия против насекомых на общей площади – </a:t>
            </a:r>
            <a:r>
              <a:rPr lang="ru-RU" sz="1800" b="1" u="sng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154 868,1 </a:t>
            </a:r>
            <a:r>
              <a:rPr lang="ru-RU" sz="1800" b="1" u="sng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кв.м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</a:rPr>
              <a:t>.</a:t>
            </a:r>
          </a:p>
          <a:p>
            <a:pPr marL="45721" indent="0">
              <a:buNone/>
            </a:pPr>
            <a:endParaRPr lang="ru-RU" sz="1800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68F8559-7DAB-444C-A009-3326A873E178}"/>
              </a:ext>
            </a:extLst>
          </p:cNvPr>
          <p:cNvSpPr/>
          <p:nvPr/>
        </p:nvSpPr>
        <p:spPr>
          <a:xfrm>
            <a:off x="1014540" y="374937"/>
            <a:ext cx="7114920" cy="43088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</a:rPr>
              <a:t>Дезинсекция, дератизация общедомового имущества</a:t>
            </a:r>
            <a:endParaRPr lang="ru-RU" sz="2200" b="1" dirty="0"/>
          </a:p>
        </p:txBody>
      </p:sp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xmlns="" id="{32832FB9-E6A0-4397-96A6-FB3DFE3CB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20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3E5934E-1ABA-4957-A1A2-CB7E5DAAAB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76" y="1452113"/>
            <a:ext cx="3200302" cy="426707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6281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>
            <a:extLst>
              <a:ext uri="{FF2B5EF4-FFF2-40B4-BE49-F238E27FC236}">
                <a16:creationId xmlns:a16="http://schemas.microsoft.com/office/drawing/2014/main" xmlns="" id="{C9A293DE-94C1-4F3D-B689-A454D47295E8}"/>
              </a:ext>
            </a:extLst>
          </p:cNvPr>
          <p:cNvSpPr txBox="1"/>
          <p:nvPr/>
        </p:nvSpPr>
        <p:spPr>
          <a:xfrm>
            <a:off x="323528" y="476672"/>
            <a:ext cx="8640960" cy="936104"/>
          </a:xfrm>
          <a:prstGeom prst="rect">
            <a:avLst/>
          </a:prstGeom>
          <a:effectLst/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anose="02040502050405020303" pitchFamily="18" charset="0"/>
              <a:buChar char="*"/>
              <a:defRPr sz="28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dirty="0">
                <a:latin typeface="Times New Roman" panose="02020603050405020304"/>
                <a:ea typeface="Times New Roman" panose="02020603050405020304"/>
              </a:rPr>
              <a:t/>
            </a:r>
            <a:br>
              <a:rPr lang="ru-RU" dirty="0">
                <a:latin typeface="Times New Roman" panose="02020603050405020304"/>
                <a:ea typeface="Times New Roman" panose="02020603050405020304"/>
              </a:rPr>
            </a:b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CBD8D3D-CA1D-4F27-A6A6-EF127F0E2468}"/>
              </a:ext>
            </a:extLst>
          </p:cNvPr>
          <p:cNvSpPr/>
          <p:nvPr/>
        </p:nvSpPr>
        <p:spPr>
          <a:xfrm>
            <a:off x="949004" y="373259"/>
            <a:ext cx="70452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9" algn="ctr"/>
            <a: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/>
                <a:ea typeface="Times New Roman"/>
              </a:rPr>
              <a:t>Защитные сооружения</a:t>
            </a:r>
          </a:p>
        </p:txBody>
      </p:sp>
      <p:sp>
        <p:nvSpPr>
          <p:cNvPr id="8" name="Текст 1">
            <a:extLst>
              <a:ext uri="{FF2B5EF4-FFF2-40B4-BE49-F238E27FC236}">
                <a16:creationId xmlns:a16="http://schemas.microsoft.com/office/drawing/2014/main" xmlns="" id="{E00A39A9-EADB-4294-931C-AFB0E1A2E85E}"/>
              </a:ext>
            </a:extLst>
          </p:cNvPr>
          <p:cNvSpPr txBox="1">
            <a:spLocks/>
          </p:cNvSpPr>
          <p:nvPr/>
        </p:nvSpPr>
        <p:spPr>
          <a:xfrm>
            <a:off x="949005" y="1326708"/>
            <a:ext cx="7045212" cy="1093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2022 году в подвальных помещениях </a:t>
            </a:r>
            <a:r>
              <a:rPr lang="ru-RU" sz="1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многоквартирных домов оборудованы защитные сооружения для укрытия жителей в случае чрезвычайных ситуаций.</a:t>
            </a:r>
          </a:p>
        </p:txBody>
      </p:sp>
      <p:pic>
        <p:nvPicPr>
          <p:cNvPr id="9" name="Рисунок 8" descr="1494440.png">
            <a:extLst>
              <a:ext uri="{FF2B5EF4-FFF2-40B4-BE49-F238E27FC236}">
                <a16:creationId xmlns:a16="http://schemas.microsoft.com/office/drawing/2014/main" xmlns="" id="{9031C295-878E-40CB-809B-17846D9F27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77_stush.gif">
            <a:extLst>
              <a:ext uri="{FF2B5EF4-FFF2-40B4-BE49-F238E27FC236}">
                <a16:creationId xmlns:a16="http://schemas.microsoft.com/office/drawing/2014/main" xmlns="" id="{527F779D-5880-49FD-B2E4-329BFFE2911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6" name="Номер слайда 3">
            <a:extLst>
              <a:ext uri="{FF2B5EF4-FFF2-40B4-BE49-F238E27FC236}">
                <a16:creationId xmlns:a16="http://schemas.microsoft.com/office/drawing/2014/main" xmlns="" id="{0E80C826-293E-4373-9529-305559B4A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21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Текст 1">
            <a:extLst>
              <a:ext uri="{FF2B5EF4-FFF2-40B4-BE49-F238E27FC236}">
                <a16:creationId xmlns:a16="http://schemas.microsoft.com/office/drawing/2014/main" xmlns="" id="{7145EF5B-5F76-4BAF-86EF-D4E931E88673}"/>
              </a:ext>
            </a:extLst>
          </p:cNvPr>
          <p:cNvSpPr txBox="1">
            <a:spLocks/>
          </p:cNvSpPr>
          <p:nvPr/>
        </p:nvSpPr>
        <p:spPr>
          <a:xfrm>
            <a:off x="949003" y="2506467"/>
            <a:ext cx="4175088" cy="20724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Защитные помещения оборудованы:</a:t>
            </a:r>
          </a:p>
          <a:p>
            <a:pPr marL="285756" indent="-285756">
              <a:buClr>
                <a:srgbClr val="203864"/>
              </a:buCl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биотуалетами,</a:t>
            </a:r>
          </a:p>
          <a:p>
            <a:pPr marL="285756" indent="-285756">
              <a:buClr>
                <a:srgbClr val="203864"/>
              </a:buCl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медицинскими аптечками,</a:t>
            </a:r>
          </a:p>
          <a:p>
            <a:pPr marL="285756" indent="-285756">
              <a:buClr>
                <a:srgbClr val="203864"/>
              </a:buCl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емкостями с питьевой водой,</a:t>
            </a:r>
          </a:p>
          <a:p>
            <a:pPr marL="285756" indent="-285756">
              <a:buClr>
                <a:srgbClr val="203864"/>
              </a:buCl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автономными источниками освещения,</a:t>
            </a:r>
          </a:p>
          <a:p>
            <a:pPr marL="285756" indent="-285756">
              <a:buClr>
                <a:srgbClr val="203864"/>
              </a:buCl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лавками,</a:t>
            </a:r>
          </a:p>
          <a:p>
            <a:pPr marL="285756" indent="-285756">
              <a:buClr>
                <a:srgbClr val="203864"/>
              </a:buCl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кроватями.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E2572D16-EF1D-44CB-A28B-5A1DB7497FB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17" b="14495"/>
          <a:stretch/>
        </p:blipFill>
        <p:spPr>
          <a:xfrm>
            <a:off x="5381316" y="2567923"/>
            <a:ext cx="2612901" cy="201096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9BA39CDB-C5EE-436C-B400-8BD2AEDC2B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181" y="4761474"/>
            <a:ext cx="2138859" cy="164612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15D57235-F2C3-4884-9D61-DDD8E6777D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03" y="4761474"/>
            <a:ext cx="2138856" cy="164612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4EFE260-B056-409D-9329-A36D916B81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361" y="4761474"/>
            <a:ext cx="2162759" cy="164612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5669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A6691B2-782A-44D3-A215-F49E350A548C}"/>
              </a:ext>
            </a:extLst>
          </p:cNvPr>
          <p:cNvSpPr txBox="1"/>
          <p:nvPr/>
        </p:nvSpPr>
        <p:spPr>
          <a:xfrm>
            <a:off x="-36512" y="1048668"/>
            <a:ext cx="91810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</a:pP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+mj-ea"/>
                <a:cs typeface="Times New Roman" pitchFamily="18" charset="0"/>
              </a:rPr>
              <a:t>Об итогах работы за 2022 год</a:t>
            </a:r>
          </a:p>
          <a:p>
            <a:pPr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</a:pP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+mj-ea"/>
                <a:cs typeface="Times New Roman" pitchFamily="18" charset="0"/>
              </a:rPr>
              <a:t>на территории района Южное Тушино города Москвы в сфере строительства и транспорта.</a:t>
            </a:r>
          </a:p>
        </p:txBody>
      </p:sp>
      <p:pic>
        <p:nvPicPr>
          <p:cNvPr id="6" name="Picture 3" descr="C:\Users\Маргелов\Desktop\1500x500.jpg">
            <a:extLst>
              <a:ext uri="{FF2B5EF4-FFF2-40B4-BE49-F238E27FC236}">
                <a16:creationId xmlns:a16="http://schemas.microsoft.com/office/drawing/2014/main" xmlns="" id="{AA8CF2F7-0267-4745-B2AB-5D7715AA1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56993"/>
            <a:ext cx="9144000" cy="2996952"/>
          </a:xfrm>
          <a:prstGeom prst="rect">
            <a:avLst/>
          </a:prstGeom>
          <a:noFill/>
        </p:spPr>
      </p:pic>
      <p:pic>
        <p:nvPicPr>
          <p:cNvPr id="8" name="Рисунок 7" descr="1494440.png">
            <a:extLst>
              <a:ext uri="{FF2B5EF4-FFF2-40B4-BE49-F238E27FC236}">
                <a16:creationId xmlns:a16="http://schemas.microsoft.com/office/drawing/2014/main" xmlns="" id="{7E393BD7-CF89-4FC2-90D9-5A685ABD3D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77_stush.gif">
            <a:extLst>
              <a:ext uri="{FF2B5EF4-FFF2-40B4-BE49-F238E27FC236}">
                <a16:creationId xmlns:a16="http://schemas.microsoft.com/office/drawing/2014/main" xmlns="" id="{807CA1C7-C874-4FC9-A369-9909DEB579C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xmlns="" id="{3878A3C5-D825-4080-A5A2-06FA23097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22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1727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14540" y="188593"/>
            <a:ext cx="7114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Введенный в эксплуатацию </a:t>
            </a:r>
          </a:p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храм на территории района Южное Тушино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19672" y="617800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ул. Фабрициуса, вл. 33-35,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Храм в честь священномученика 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Ермогена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Южном Тушино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1494440.png">
            <a:extLst>
              <a:ext uri="{FF2B5EF4-FFF2-40B4-BE49-F238E27FC236}">
                <a16:creationId xmlns:a16="http://schemas.microsoft.com/office/drawing/2014/main" xmlns="" id="{5BBB6202-CC86-4708-B9EB-62E6147F77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 descr="77_stush.gif">
            <a:extLst>
              <a:ext uri="{FF2B5EF4-FFF2-40B4-BE49-F238E27FC236}">
                <a16:creationId xmlns:a16="http://schemas.microsoft.com/office/drawing/2014/main" xmlns="" id="{EF30384E-6605-4A19-A8C1-51A301ED419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39" y="1156444"/>
            <a:ext cx="4478385" cy="248632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71" y="3776440"/>
            <a:ext cx="3429193" cy="227235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7595" y="1160904"/>
            <a:ext cx="2808312" cy="248632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0450" y="3776441"/>
            <a:ext cx="3760948" cy="227753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3" name="Номер слайда 3">
            <a:extLst>
              <a:ext uri="{FF2B5EF4-FFF2-40B4-BE49-F238E27FC236}">
                <a16:creationId xmlns:a16="http://schemas.microsoft.com/office/drawing/2014/main" xmlns="" id="{371D5D38-FF11-476E-A7C2-39F4150B8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23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2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>
            <a:extLst>
              <a:ext uri="{FF2B5EF4-FFF2-40B4-BE49-F238E27FC236}">
                <a16:creationId xmlns:a16="http://schemas.microsoft.com/office/drawing/2014/main" xmlns="" id="{C9A293DE-94C1-4F3D-B689-A454D47295E8}"/>
              </a:ext>
            </a:extLst>
          </p:cNvPr>
          <p:cNvSpPr txBox="1"/>
          <p:nvPr/>
        </p:nvSpPr>
        <p:spPr>
          <a:xfrm>
            <a:off x="323528" y="476672"/>
            <a:ext cx="8640960" cy="936104"/>
          </a:xfrm>
          <a:prstGeom prst="rect">
            <a:avLst/>
          </a:prstGeom>
          <a:effectLst/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anose="02040502050405020303" pitchFamily="18" charset="0"/>
              <a:buChar char="*"/>
              <a:defRPr sz="28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dirty="0">
                <a:latin typeface="Times New Roman" panose="02020603050405020304"/>
                <a:ea typeface="Times New Roman" panose="02020603050405020304"/>
              </a:rPr>
              <a:t/>
            </a:r>
            <a:br>
              <a:rPr lang="ru-RU" dirty="0">
                <a:latin typeface="Times New Roman" panose="02020603050405020304"/>
                <a:ea typeface="Times New Roman" panose="02020603050405020304"/>
              </a:rPr>
            </a:b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CBD8D3D-CA1D-4F27-A6A6-EF127F0E2468}"/>
              </a:ext>
            </a:extLst>
          </p:cNvPr>
          <p:cNvSpPr/>
          <p:nvPr/>
        </p:nvSpPr>
        <p:spPr>
          <a:xfrm>
            <a:off x="949005" y="15864"/>
            <a:ext cx="70452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9" algn="ctr"/>
            <a: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/>
                <a:ea typeface="Times New Roman"/>
              </a:rPr>
              <a:t>Реализация краткосрочной </a:t>
            </a:r>
          </a:p>
          <a:p>
            <a:pPr indent="449589" algn="ctr"/>
            <a: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/>
                <a:ea typeface="Times New Roman"/>
              </a:rPr>
              <a:t>Региональной Программы р</a:t>
            </a:r>
            <a: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/>
                <a:ea typeface="TimesNewRomanPS-BoldMT"/>
              </a:rPr>
              <a:t>еновации города Москвы</a:t>
            </a:r>
            <a:endParaRPr lang="ru-RU" sz="2200" b="1" dirty="0">
              <a:solidFill>
                <a:srgbClr val="4E67C8">
                  <a:lumMod val="75000"/>
                </a:srgbClr>
              </a:solidFill>
              <a:latin typeface="Times New Roman"/>
              <a:ea typeface="Times New Roman"/>
            </a:endParaRPr>
          </a:p>
        </p:txBody>
      </p:sp>
      <p:sp>
        <p:nvSpPr>
          <p:cNvPr id="8" name="Текст 1">
            <a:extLst>
              <a:ext uri="{FF2B5EF4-FFF2-40B4-BE49-F238E27FC236}">
                <a16:creationId xmlns:a16="http://schemas.microsoft.com/office/drawing/2014/main" xmlns="" id="{E00A39A9-EADB-4294-931C-AFB0E1A2E85E}"/>
              </a:ext>
            </a:extLst>
          </p:cNvPr>
          <p:cNvSpPr txBox="1">
            <a:spLocks/>
          </p:cNvSpPr>
          <p:nvPr/>
        </p:nvSpPr>
        <p:spPr>
          <a:xfrm>
            <a:off x="1068315" y="1348212"/>
            <a:ext cx="7007370" cy="12773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2022 году введены в эксплуатацию и переданы в управление ГБУ «Жилищник района Южное Тушино» </a:t>
            </a:r>
            <a:r>
              <a:rPr 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многоквартирных дома, возведенных по программе реновации г. Москвы:</a:t>
            </a:r>
          </a:p>
        </p:txBody>
      </p:sp>
      <p:pic>
        <p:nvPicPr>
          <p:cNvPr id="9" name="Рисунок 8" descr="1494440.png">
            <a:extLst>
              <a:ext uri="{FF2B5EF4-FFF2-40B4-BE49-F238E27FC236}">
                <a16:creationId xmlns:a16="http://schemas.microsoft.com/office/drawing/2014/main" xmlns="" id="{9031C295-878E-40CB-809B-17846D9F27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77_stush.gif">
            <a:extLst>
              <a:ext uri="{FF2B5EF4-FFF2-40B4-BE49-F238E27FC236}">
                <a16:creationId xmlns:a16="http://schemas.microsoft.com/office/drawing/2014/main" xmlns="" id="{527F779D-5880-49FD-B2E4-329BFFE2911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6" name="Номер слайда 3">
            <a:extLst>
              <a:ext uri="{FF2B5EF4-FFF2-40B4-BE49-F238E27FC236}">
                <a16:creationId xmlns:a16="http://schemas.microsoft.com/office/drawing/2014/main" xmlns="" id="{0E80C826-293E-4373-9529-305559B4A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24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F1FF694-AFFD-4CE0-B655-704BC186F6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200" y="3429144"/>
            <a:ext cx="2742984" cy="201625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27EEDFE-9E19-4CBF-B7DB-A192ED2E7BE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9"/>
          <a:stretch/>
        </p:blipFill>
        <p:spPr>
          <a:xfrm>
            <a:off x="384897" y="3429143"/>
            <a:ext cx="2742984" cy="2016257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D9E4C1D-7A26-45CB-8457-C064BD53FB8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" r="34886"/>
          <a:stretch/>
        </p:blipFill>
        <p:spPr>
          <a:xfrm>
            <a:off x="6229052" y="3429143"/>
            <a:ext cx="2742984" cy="201625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CC8B677-8C71-47A3-9C2F-881D9F02A455}"/>
              </a:ext>
            </a:extLst>
          </p:cNvPr>
          <p:cNvSpPr txBox="1"/>
          <p:nvPr/>
        </p:nvSpPr>
        <p:spPr>
          <a:xfrm>
            <a:off x="6653701" y="3039207"/>
            <a:ext cx="2183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2038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Лодочная, д.11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3707951-9866-4E52-849F-6A2BBCEEBA4C}"/>
              </a:ext>
            </a:extLst>
          </p:cNvPr>
          <p:cNvSpPr txBox="1"/>
          <p:nvPr/>
        </p:nvSpPr>
        <p:spPr>
          <a:xfrm>
            <a:off x="2992776" y="3065721"/>
            <a:ext cx="3319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2038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Сходненская, д.12, к.1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DE7F86C-1F6F-4836-B496-DC0292E188E3}"/>
              </a:ext>
            </a:extLst>
          </p:cNvPr>
          <p:cNvSpPr txBox="1"/>
          <p:nvPr/>
        </p:nvSpPr>
        <p:spPr>
          <a:xfrm>
            <a:off x="285284" y="3085020"/>
            <a:ext cx="29032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>
                <a:solidFill>
                  <a:srgbClr val="2038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1600" b="1" dirty="0">
                <a:solidFill>
                  <a:srgbClr val="2038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 Светлогорский, д. 7А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7A844DC-9E36-492B-B6BE-7BEA9E71DF15}"/>
              </a:ext>
            </a:extLst>
          </p:cNvPr>
          <p:cNvSpPr txBox="1"/>
          <p:nvPr/>
        </p:nvSpPr>
        <p:spPr>
          <a:xfrm>
            <a:off x="6152584" y="5462169"/>
            <a:ext cx="2742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Переселение началось в январе 2023 г.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5274014-8ED8-415D-A0FB-5856B72A1B22}"/>
              </a:ext>
            </a:extLst>
          </p:cNvPr>
          <p:cNvSpPr txBox="1"/>
          <p:nvPr/>
        </p:nvSpPr>
        <p:spPr>
          <a:xfrm>
            <a:off x="3552256" y="5445400"/>
            <a:ext cx="2183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Переехало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115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семей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243193B-38CB-4D09-99F9-C12E1D6D8B2A}"/>
              </a:ext>
            </a:extLst>
          </p:cNvPr>
          <p:cNvSpPr txBox="1"/>
          <p:nvPr/>
        </p:nvSpPr>
        <p:spPr>
          <a:xfrm>
            <a:off x="462658" y="5435149"/>
            <a:ext cx="2315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Переехало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105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семей</a:t>
            </a:r>
          </a:p>
        </p:txBody>
      </p:sp>
    </p:spTree>
    <p:extLst>
      <p:ext uri="{BB962C8B-B14F-4D97-AF65-F5344CB8AC3E}">
        <p14:creationId xmlns:p14="http://schemas.microsoft.com/office/powerpoint/2010/main" val="151527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1494440.png">
            <a:extLst>
              <a:ext uri="{FF2B5EF4-FFF2-40B4-BE49-F238E27FC236}">
                <a16:creationId xmlns:a16="http://schemas.microsoft.com/office/drawing/2014/main" xmlns="" id="{33C778D3-F4F9-4EA1-BC21-BF606F1A38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 descr="77_stush.gif">
            <a:extLst>
              <a:ext uri="{FF2B5EF4-FFF2-40B4-BE49-F238E27FC236}">
                <a16:creationId xmlns:a16="http://schemas.microsoft.com/office/drawing/2014/main" xmlns="" id="{B222B4A3-2A9F-4B42-A88B-19FBB4A90DE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A5FCF42-3FD5-44F8-AA7B-AB7B7413696B}"/>
              </a:ext>
            </a:extLst>
          </p:cNvPr>
          <p:cNvSpPr/>
          <p:nvPr/>
        </p:nvSpPr>
        <p:spPr>
          <a:xfrm>
            <a:off x="1045534" y="38704"/>
            <a:ext cx="705293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2F5597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Строительство «стартового» многоквартирного дома в рамках программы реновации по адресу: Светлогорский пр., д. 7 А</a:t>
            </a:r>
            <a:endParaRPr lang="ru-RU" sz="2200" dirty="0">
              <a:solidFill>
                <a:srgbClr val="2F5597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4323048"/>
            <a:ext cx="2459530" cy="186274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2"/>
          <a:stretch/>
        </p:blipFill>
        <p:spPr>
          <a:xfrm>
            <a:off x="6380184" y="4313896"/>
            <a:ext cx="2459530" cy="185359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141666" y="1676742"/>
            <a:ext cx="3750490" cy="26463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этажный жилой дом на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квартир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 подземной парковкой на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машиномест.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-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11 457,6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Жилая площадь -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6 157,8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Нежилая площадь -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164,3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 введен в эксплуатацию, </a:t>
            </a: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переселение в дом-новостройку завершено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6" r="2130"/>
          <a:stretch/>
        </p:blipFill>
        <p:spPr>
          <a:xfrm>
            <a:off x="4033822" y="1547008"/>
            <a:ext cx="4632057" cy="262136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1" name="Номер слайда 3">
            <a:extLst>
              <a:ext uri="{FF2B5EF4-FFF2-40B4-BE49-F238E27FC236}">
                <a16:creationId xmlns:a16="http://schemas.microsoft.com/office/drawing/2014/main" xmlns="" id="{90CE4975-4C88-44A6-812A-BD0B6D9B5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25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5672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1494440.png">
            <a:extLst>
              <a:ext uri="{FF2B5EF4-FFF2-40B4-BE49-F238E27FC236}">
                <a16:creationId xmlns:a16="http://schemas.microsoft.com/office/drawing/2014/main" xmlns="" id="{33C778D3-F4F9-4EA1-BC21-BF606F1A38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 descr="77_stush.gif">
            <a:extLst>
              <a:ext uri="{FF2B5EF4-FFF2-40B4-BE49-F238E27FC236}">
                <a16:creationId xmlns:a16="http://schemas.microsoft.com/office/drawing/2014/main" xmlns="" id="{B222B4A3-2A9F-4B42-A88B-19FBB4A90DE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A5FCF42-3FD5-44F8-AA7B-AB7B7413696B}"/>
              </a:ext>
            </a:extLst>
          </p:cNvPr>
          <p:cNvSpPr/>
          <p:nvPr/>
        </p:nvSpPr>
        <p:spPr>
          <a:xfrm>
            <a:off x="1045534" y="50381"/>
            <a:ext cx="705293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2F5597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Строительство «стартового» многоквартирного дома в рамках программы реновации по адресу: ул. Сходненская, д. 12, корп. 1</a:t>
            </a:r>
            <a:endParaRPr lang="ru-RU" sz="2200" dirty="0">
              <a:solidFill>
                <a:srgbClr val="2F5597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282" y="2033105"/>
            <a:ext cx="2462628" cy="164453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74895" y="4177518"/>
            <a:ext cx="2462628" cy="167815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96309" y="2211951"/>
            <a:ext cx="3478087" cy="33843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этажный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жилой дом на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147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квартир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-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13 973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Жилая площадь -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8 586,8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Нежилая площадь -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240,2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 введен в эксплуатацию, </a:t>
            </a: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переселение в дом-новостройку завершено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494" y="1505563"/>
            <a:ext cx="2206690" cy="479715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xmlns="" id="{5335437B-B8A4-4F2D-83D8-9E8B50AE9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26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804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1494440.png">
            <a:extLst>
              <a:ext uri="{FF2B5EF4-FFF2-40B4-BE49-F238E27FC236}">
                <a16:creationId xmlns:a16="http://schemas.microsoft.com/office/drawing/2014/main" xmlns="" id="{33C778D3-F4F9-4EA1-BC21-BF606F1A38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 descr="77_stush.gif">
            <a:extLst>
              <a:ext uri="{FF2B5EF4-FFF2-40B4-BE49-F238E27FC236}">
                <a16:creationId xmlns:a16="http://schemas.microsoft.com/office/drawing/2014/main" xmlns="" id="{B222B4A3-2A9F-4B42-A88B-19FBB4A90DE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A5FCF42-3FD5-44F8-AA7B-AB7B7413696B}"/>
              </a:ext>
            </a:extLst>
          </p:cNvPr>
          <p:cNvSpPr/>
          <p:nvPr/>
        </p:nvSpPr>
        <p:spPr>
          <a:xfrm>
            <a:off x="1045534" y="136524"/>
            <a:ext cx="705293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2F5597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Строительство «стартового» многоквартирного дома в рамках программы реновации по адресу: </a:t>
            </a:r>
            <a:br>
              <a:rPr lang="ru-RU" sz="2200" b="1" dirty="0">
                <a:solidFill>
                  <a:srgbClr val="2F5597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200" b="1" dirty="0">
                <a:solidFill>
                  <a:srgbClr val="2F5597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ул. Лодочная, д. 11</a:t>
            </a:r>
            <a:endParaRPr lang="ru-RU" sz="2200" dirty="0">
              <a:solidFill>
                <a:srgbClr val="2F5597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3755" y="1283466"/>
            <a:ext cx="4209084" cy="274524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этажный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жилой дом на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квартир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подземной парковкой на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машиномест.</a:t>
            </a:r>
          </a:p>
          <a:p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-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9 680,2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Жилая площадь -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5 418,5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Нежилая площадь -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18.01.2023 г.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 свою работу Центр информирования населения. </a:t>
            </a:r>
          </a:p>
          <a:p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 передан под переселение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</a:endParaRPr>
          </a:p>
          <a:p>
            <a:pPr algn="ctr"/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308" y="1245069"/>
            <a:ext cx="2655616" cy="248173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69"/>
          <a:stretch/>
        </p:blipFill>
        <p:spPr>
          <a:xfrm>
            <a:off x="6844404" y="3904178"/>
            <a:ext cx="1904061" cy="249530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59"/>
          <a:stretch/>
        </p:blipFill>
        <p:spPr>
          <a:xfrm>
            <a:off x="2359246" y="3904179"/>
            <a:ext cx="1910423" cy="249530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69"/>
          <a:stretch/>
        </p:blipFill>
        <p:spPr>
          <a:xfrm>
            <a:off x="4740286" y="3904178"/>
            <a:ext cx="1832536" cy="249530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69"/>
          <a:stretch/>
        </p:blipFill>
        <p:spPr>
          <a:xfrm>
            <a:off x="161130" y="3904179"/>
            <a:ext cx="1962709" cy="249530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3" name="Номер слайда 3">
            <a:extLst>
              <a:ext uri="{FF2B5EF4-FFF2-40B4-BE49-F238E27FC236}">
                <a16:creationId xmlns:a16="http://schemas.microsoft.com/office/drawing/2014/main" xmlns="" id="{CD40EC31-ECF4-4CA1-8B97-2E07AB8B9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27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492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1494440.png">
            <a:extLst>
              <a:ext uri="{FF2B5EF4-FFF2-40B4-BE49-F238E27FC236}">
                <a16:creationId xmlns:a16="http://schemas.microsoft.com/office/drawing/2014/main" xmlns="" id="{33C778D3-F4F9-4EA1-BC21-BF606F1A38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 descr="77_stush.gif">
            <a:extLst>
              <a:ext uri="{FF2B5EF4-FFF2-40B4-BE49-F238E27FC236}">
                <a16:creationId xmlns:a16="http://schemas.microsoft.com/office/drawing/2014/main" xmlns="" id="{B222B4A3-2A9F-4B42-A88B-19FBB4A90DE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A5FCF42-3FD5-44F8-AA7B-AB7B7413696B}"/>
              </a:ext>
            </a:extLst>
          </p:cNvPr>
          <p:cNvSpPr/>
          <p:nvPr/>
        </p:nvSpPr>
        <p:spPr>
          <a:xfrm>
            <a:off x="1146091" y="390326"/>
            <a:ext cx="70529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Стартовые площадки в рамках программы реновации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54" y="1270062"/>
            <a:ext cx="3096344" cy="256657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852327" y="3817098"/>
            <a:ext cx="2664296" cy="2107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</a:t>
            </a:r>
            <a:r>
              <a:rPr lang="ru-RU" sz="1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Новопоселковая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вл. 6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92216" y="3836638"/>
            <a:ext cx="2160240" cy="2107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 </a:t>
            </a:r>
            <a:r>
              <a:rPr lang="ru-RU" sz="1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Досфлота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вл. 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7958" y="6612638"/>
            <a:ext cx="3924436" cy="2021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Окружная, 2 А; Светлогорский </a:t>
            </a:r>
            <a:r>
              <a:rPr lang="ru-RU" sz="1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-д, вл. 1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9"/>
          <a:stretch/>
        </p:blipFill>
        <p:spPr>
          <a:xfrm>
            <a:off x="4083312" y="1271384"/>
            <a:ext cx="4104456" cy="256258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4382599" y="6562785"/>
            <a:ext cx="3816424" cy="26391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ул. Лодочная, вл. 13 стр.1, вл. 15, стр. 1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28" y="4117890"/>
            <a:ext cx="3133542" cy="248363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311" y="4109449"/>
            <a:ext cx="4104456" cy="250051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5" name="Номер слайда 3">
            <a:extLst>
              <a:ext uri="{FF2B5EF4-FFF2-40B4-BE49-F238E27FC236}">
                <a16:creationId xmlns:a16="http://schemas.microsoft.com/office/drawing/2014/main" xmlns="" id="{06D38FCE-FC02-4C34-95A4-DAA9192BF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28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3136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1494440.png">
            <a:extLst>
              <a:ext uri="{FF2B5EF4-FFF2-40B4-BE49-F238E27FC236}">
                <a16:creationId xmlns:a16="http://schemas.microsoft.com/office/drawing/2014/main" xmlns="" id="{33C778D3-F4F9-4EA1-BC21-BF606F1A38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 descr="77_stush.gif">
            <a:extLst>
              <a:ext uri="{FF2B5EF4-FFF2-40B4-BE49-F238E27FC236}">
                <a16:creationId xmlns:a16="http://schemas.microsoft.com/office/drawing/2014/main" xmlns="" id="{B222B4A3-2A9F-4B42-A88B-19FBB4A90DE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A5FCF42-3FD5-44F8-AA7B-AB7B7413696B}"/>
              </a:ext>
            </a:extLst>
          </p:cNvPr>
          <p:cNvSpPr/>
          <p:nvPr/>
        </p:nvSpPr>
        <p:spPr>
          <a:xfrm>
            <a:off x="1045533" y="6465"/>
            <a:ext cx="7052933" cy="110799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Строительство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апарт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-отеля по адресу: проезд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Досфлота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влд.10, стр.1 </a:t>
            </a:r>
          </a:p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СЗАО, район Южное Тушино  </a:t>
            </a:r>
            <a:endParaRPr lang="ru-RU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44" y="1474691"/>
            <a:ext cx="4014013" cy="215034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44" y="3866453"/>
            <a:ext cx="4014013" cy="222634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286" y="1469860"/>
            <a:ext cx="4427984" cy="215034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286" y="3866453"/>
            <a:ext cx="4427984" cy="222634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1" name="Номер слайда 3">
            <a:extLst>
              <a:ext uri="{FF2B5EF4-FFF2-40B4-BE49-F238E27FC236}">
                <a16:creationId xmlns:a16="http://schemas.microsoft.com/office/drawing/2014/main" xmlns="" id="{4DD1DFF1-9936-4350-A0B2-F8325BAFB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29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B111557-0ED9-4974-BC83-220A854C38D5}"/>
              </a:ext>
            </a:extLst>
          </p:cNvPr>
          <p:cNvSpPr txBox="1"/>
          <p:nvPr/>
        </p:nvSpPr>
        <p:spPr>
          <a:xfrm>
            <a:off x="145733" y="6076524"/>
            <a:ext cx="36230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+mj-lt"/>
              </a:rPr>
              <a:t>Общая площадь – </a:t>
            </a:r>
            <a:r>
              <a:rPr lang="ru-RU" b="1" u="sng" dirty="0">
                <a:latin typeface="+mj-lt"/>
              </a:rPr>
              <a:t>6 311,29 </a:t>
            </a:r>
            <a:r>
              <a:rPr lang="ru-RU" dirty="0" err="1">
                <a:latin typeface="+mj-lt"/>
              </a:rPr>
              <a:t>кв.м</a:t>
            </a:r>
            <a:r>
              <a:rPr lang="ru-RU" dirty="0">
                <a:latin typeface="+mj-lt"/>
              </a:rPr>
              <a:t> Жилая – </a:t>
            </a:r>
            <a:r>
              <a:rPr lang="ru-RU" b="1" u="sng" dirty="0">
                <a:latin typeface="+mj-lt"/>
              </a:rPr>
              <a:t>1 212,6 </a:t>
            </a:r>
            <a:r>
              <a:rPr lang="ru-RU" dirty="0" err="1">
                <a:latin typeface="+mj-lt"/>
              </a:rPr>
              <a:t>кв.м</a:t>
            </a:r>
            <a:endParaRPr lang="ru-RU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FF61F8-E3E9-4705-99F1-21CCE54F8037}"/>
              </a:ext>
            </a:extLst>
          </p:cNvPr>
          <p:cNvSpPr txBox="1"/>
          <p:nvPr/>
        </p:nvSpPr>
        <p:spPr>
          <a:xfrm>
            <a:off x="4372852" y="6092801"/>
            <a:ext cx="36230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+mj-lt"/>
              </a:rPr>
              <a:t>Этажность: от </a:t>
            </a:r>
            <a:r>
              <a:rPr lang="ru-RU" b="1" dirty="0">
                <a:latin typeface="+mj-lt"/>
              </a:rPr>
              <a:t>-1 </a:t>
            </a:r>
            <a:r>
              <a:rPr lang="ru-RU" dirty="0">
                <a:latin typeface="+mj-lt"/>
              </a:rPr>
              <a:t>до </a:t>
            </a:r>
            <a:r>
              <a:rPr lang="ru-RU" b="1" dirty="0">
                <a:latin typeface="+mj-lt"/>
              </a:rPr>
              <a:t>5</a:t>
            </a:r>
            <a:r>
              <a:rPr lang="ru-RU" dirty="0">
                <a:latin typeface="+mj-lt"/>
              </a:rPr>
              <a:t> этажа</a:t>
            </a:r>
          </a:p>
          <a:p>
            <a:r>
              <a:rPr lang="ru-RU" dirty="0">
                <a:latin typeface="+mj-lt"/>
              </a:rPr>
              <a:t>Количество номеров: </a:t>
            </a:r>
            <a:r>
              <a:rPr lang="ru-RU" b="1" dirty="0">
                <a:latin typeface="+mj-lt"/>
              </a:rPr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64131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94440.png">
            <a:extLst>
              <a:ext uri="{FF2B5EF4-FFF2-40B4-BE49-F238E27FC236}">
                <a16:creationId xmlns:a16="http://schemas.microsoft.com/office/drawing/2014/main" xmlns="" id="{56B23A3D-0504-49FF-82C8-3A26980231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77_stush.gif">
            <a:extLst>
              <a:ext uri="{FF2B5EF4-FFF2-40B4-BE49-F238E27FC236}">
                <a16:creationId xmlns:a16="http://schemas.microsoft.com/office/drawing/2014/main" xmlns="" id="{C70775E5-17AE-4A2F-BBAD-486E8C9CABB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xmlns="" id="{8E63437D-2895-4468-8E5C-B4DEBA171CDF}"/>
              </a:ext>
            </a:extLst>
          </p:cNvPr>
          <p:cNvSpPr/>
          <p:nvPr/>
        </p:nvSpPr>
        <p:spPr>
          <a:xfrm>
            <a:off x="251520" y="1268760"/>
            <a:ext cx="3888432" cy="15121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Благоустройство на территории района Южное Тушино</a:t>
            </a:r>
          </a:p>
          <a:p>
            <a:pPr algn="ctr"/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2022 году и планы</a:t>
            </a:r>
          </a:p>
          <a:p>
            <a:pPr algn="ctr"/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2023 год.</a:t>
            </a:r>
          </a:p>
        </p:txBody>
      </p:sp>
      <p:sp>
        <p:nvSpPr>
          <p:cNvPr id="8" name="Скругленный прямоугольник 10">
            <a:extLst>
              <a:ext uri="{FF2B5EF4-FFF2-40B4-BE49-F238E27FC236}">
                <a16:creationId xmlns:a16="http://schemas.microsoft.com/office/drawing/2014/main" xmlns="" id="{E7BE6ABC-7203-4D51-AA2D-B40ED4D22F91}"/>
              </a:ext>
            </a:extLst>
          </p:cNvPr>
          <p:cNvSpPr/>
          <p:nvPr/>
        </p:nvSpPr>
        <p:spPr>
          <a:xfrm>
            <a:off x="5004048" y="1268760"/>
            <a:ext cx="3888432" cy="15121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Строительство на территории района Южное Тушино.</a:t>
            </a:r>
          </a:p>
        </p:txBody>
      </p:sp>
      <p:sp>
        <p:nvSpPr>
          <p:cNvPr id="9" name="Скругленный прямоугольник 11">
            <a:extLst>
              <a:ext uri="{FF2B5EF4-FFF2-40B4-BE49-F238E27FC236}">
                <a16:creationId xmlns:a16="http://schemas.microsoft.com/office/drawing/2014/main" xmlns="" id="{A6E56DAA-DDED-48BD-9A3E-9917102CBBC2}"/>
              </a:ext>
            </a:extLst>
          </p:cNvPr>
          <p:cNvSpPr/>
          <p:nvPr/>
        </p:nvSpPr>
        <p:spPr>
          <a:xfrm>
            <a:off x="251520" y="3107755"/>
            <a:ext cx="3888432" cy="15121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Социальная сфера.</a:t>
            </a:r>
          </a:p>
        </p:txBody>
      </p:sp>
      <p:sp>
        <p:nvSpPr>
          <p:cNvPr id="10" name="Скругленный прямоугольник 13">
            <a:extLst>
              <a:ext uri="{FF2B5EF4-FFF2-40B4-BE49-F238E27FC236}">
                <a16:creationId xmlns:a16="http://schemas.microsoft.com/office/drawing/2014/main" xmlns="" id="{725ED5C2-DDD3-4F89-8B7A-5813766DC169}"/>
              </a:ext>
            </a:extLst>
          </p:cNvPr>
          <p:cNvSpPr/>
          <p:nvPr/>
        </p:nvSpPr>
        <p:spPr>
          <a:xfrm>
            <a:off x="5004048" y="3107755"/>
            <a:ext cx="3888432" cy="15121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Потребительский рынок и услуги, работа с НТО и пресечение несанкционированной торговли.</a:t>
            </a:r>
          </a:p>
        </p:txBody>
      </p:sp>
      <p:sp>
        <p:nvSpPr>
          <p:cNvPr id="11" name="Скругленный прямоугольник 15">
            <a:extLst>
              <a:ext uri="{FF2B5EF4-FFF2-40B4-BE49-F238E27FC236}">
                <a16:creationId xmlns:a16="http://schemas.microsoft.com/office/drawing/2014/main" xmlns="" id="{697CAC46-D0B0-4CFB-896F-972C4EBBA039}"/>
              </a:ext>
            </a:extLst>
          </p:cNvPr>
          <p:cNvSpPr/>
          <p:nvPr/>
        </p:nvSpPr>
        <p:spPr>
          <a:xfrm>
            <a:off x="2686051" y="4946748"/>
            <a:ext cx="3888432" cy="15121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 Взаимодействие управы с жителями района и советом депутатов муниципального округа.</a:t>
            </a: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D4339230-C2B8-4DDF-933F-ED22FF930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3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9998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14540" y="188593"/>
            <a:ext cx="7114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Выполненные мероприятия по повышению безопасности дорожного движения в 2022 году</a:t>
            </a:r>
          </a:p>
        </p:txBody>
      </p:sp>
      <p:pic>
        <p:nvPicPr>
          <p:cNvPr id="27" name="Рисунок 26" descr="1494440.png">
            <a:extLst>
              <a:ext uri="{FF2B5EF4-FFF2-40B4-BE49-F238E27FC236}">
                <a16:creationId xmlns:a16="http://schemas.microsoft.com/office/drawing/2014/main" xmlns="" id="{309CBFFD-2A93-46E9-A8A8-27EBCCFE90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Рисунок 27" descr="77_stush.gif">
            <a:extLst>
              <a:ext uri="{FF2B5EF4-FFF2-40B4-BE49-F238E27FC236}">
                <a16:creationId xmlns:a16="http://schemas.microsoft.com/office/drawing/2014/main" xmlns="" id="{1413B29C-BE1B-4A7F-A357-F301CB3F3C8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730" y="3519201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9534" y="1208031"/>
            <a:ext cx="43155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Организация парковочных карманов 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 м/м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 адрес);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Разделение транспортных и пешеходных потоков (2 адреса);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Благоустройство парковочного пространства 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м/м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 адрес);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Организация пешеходного тротуара (1 адрес);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Установка искусственных дорожных неровностей (10 адресов);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6)Установка сферических зеркал (2 адреса);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Установка противопарковочных запирающих устройств (11 адресов);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 Установка МАФ (3 адреса);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 Установка противопарковочных столбиков на тротуаре (2 адреса).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294" y="1397177"/>
            <a:ext cx="4612791" cy="234406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4824855" y="5543774"/>
            <a:ext cx="4032448" cy="35353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парковочных карманов на 32 м/м </a:t>
            </a:r>
          </a:p>
          <a:p>
            <a:pPr algn="ctr"/>
            <a:r>
              <a:rPr lang="ru-RU" sz="1200" b="1" dirty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Окружная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98" y="3818331"/>
            <a:ext cx="2315303" cy="171184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078" y="3823013"/>
            <a:ext cx="2218108" cy="170248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3" name="Номер слайда 3">
            <a:extLst>
              <a:ext uri="{FF2B5EF4-FFF2-40B4-BE49-F238E27FC236}">
                <a16:creationId xmlns:a16="http://schemas.microsoft.com/office/drawing/2014/main" xmlns="" id="{ACCE235E-7B23-453E-94DA-51DAA81FE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30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4705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59485" y="182523"/>
            <a:ext cx="7014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безопасности дорожного движения в дворовых территориях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78251A4-0293-488D-A991-16BBF33E3168}"/>
              </a:ext>
            </a:extLst>
          </p:cNvPr>
          <p:cNvSpPr txBox="1"/>
          <p:nvPr/>
        </p:nvSpPr>
        <p:spPr>
          <a:xfrm>
            <a:off x="676843" y="3808836"/>
            <a:ext cx="32922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ул. Василия 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Петушкова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д. 11, корп. 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816CB66-E598-4561-975F-25B976C82DBF}"/>
              </a:ext>
            </a:extLst>
          </p:cNvPr>
          <p:cNvSpPr txBox="1"/>
          <p:nvPr/>
        </p:nvSpPr>
        <p:spPr>
          <a:xfrm>
            <a:off x="3170994" y="3841447"/>
            <a:ext cx="28020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ул. Фабрициуса, д. 12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4E920A3-1689-4555-A55D-0AABE852ED78}"/>
              </a:ext>
            </a:extLst>
          </p:cNvPr>
          <p:cNvSpPr txBox="1"/>
          <p:nvPr/>
        </p:nvSpPr>
        <p:spPr>
          <a:xfrm>
            <a:off x="3092259" y="6367702"/>
            <a:ext cx="2959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ул. Свободы, д. 44, корп. 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FCA2D869-4731-4BE1-9906-635AF7A5601B}"/>
              </a:ext>
            </a:extLst>
          </p:cNvPr>
          <p:cNvSpPr txBox="1"/>
          <p:nvPr/>
        </p:nvSpPr>
        <p:spPr>
          <a:xfrm>
            <a:off x="5548569" y="3840594"/>
            <a:ext cx="2888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б-р. Яна Райниса, д. 47, корп. 1 </a:t>
            </a:r>
          </a:p>
        </p:txBody>
      </p:sp>
      <p:pic>
        <p:nvPicPr>
          <p:cNvPr id="15" name="Рисунок 14" descr="1494440.png">
            <a:extLst>
              <a:ext uri="{FF2B5EF4-FFF2-40B4-BE49-F238E27FC236}">
                <a16:creationId xmlns:a16="http://schemas.microsoft.com/office/drawing/2014/main" xmlns="" id="{28923D79-A5CB-459D-A700-39E7921DB0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 descr="77_stush.gif">
            <a:extLst>
              <a:ext uri="{FF2B5EF4-FFF2-40B4-BE49-F238E27FC236}">
                <a16:creationId xmlns:a16="http://schemas.microsoft.com/office/drawing/2014/main" xmlns="" id="{8058BEFB-712C-489B-B2F6-62ECEB0EB6C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184" y="1261945"/>
            <a:ext cx="1941533" cy="258871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287" y="1261946"/>
            <a:ext cx="1952819" cy="260375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385228"/>
            <a:ext cx="4176464" cy="201845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675" y="1261946"/>
            <a:ext cx="2161992" cy="260375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7" name="Номер слайда 3">
            <a:extLst>
              <a:ext uri="{FF2B5EF4-FFF2-40B4-BE49-F238E27FC236}">
                <a16:creationId xmlns:a16="http://schemas.microsoft.com/office/drawing/2014/main" xmlns="" id="{BF2A322C-633A-4999-8BF5-72C2C86D8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31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264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17810" y="343334"/>
            <a:ext cx="70134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Обустройство парковочных пространств и тротуаров</a:t>
            </a:r>
          </a:p>
        </p:txBody>
      </p:sp>
      <p:pic>
        <p:nvPicPr>
          <p:cNvPr id="27" name="Рисунок 26" descr="1494440.png">
            <a:extLst>
              <a:ext uri="{FF2B5EF4-FFF2-40B4-BE49-F238E27FC236}">
                <a16:creationId xmlns:a16="http://schemas.microsoft.com/office/drawing/2014/main" xmlns="" id="{309CBFFD-2A93-46E9-A8A8-27EBCCFE90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Рисунок 27" descr="77_stush.gif">
            <a:extLst>
              <a:ext uri="{FF2B5EF4-FFF2-40B4-BE49-F238E27FC236}">
                <a16:creationId xmlns:a16="http://schemas.microsoft.com/office/drawing/2014/main" xmlns="" id="{1413B29C-BE1B-4A7F-A357-F301CB3F3C8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-47478" y="135449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Походный – Строительный пр.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парковочного пространства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51" y="1991029"/>
            <a:ext cx="4165342" cy="215350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/>
          <a:stretch/>
        </p:blipFill>
        <p:spPr>
          <a:xfrm>
            <a:off x="155851" y="4302438"/>
            <a:ext cx="4165342" cy="215695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xmlns="" id="{CF995204-4837-41FF-B46E-76C2B919B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32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91BF5CB-7F90-4093-954F-8BE8CD4E94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397" y="2251601"/>
            <a:ext cx="2176157" cy="402908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1DEAE03-B702-4C6D-A6EA-FDDBFDB2DB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024" y="2257336"/>
            <a:ext cx="2098000" cy="401761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9446EFB-651D-4C8D-A706-E37B88D54248}"/>
              </a:ext>
            </a:extLst>
          </p:cNvPr>
          <p:cNvSpPr txBox="1"/>
          <p:nvPr/>
        </p:nvSpPr>
        <p:spPr>
          <a:xfrm>
            <a:off x="4579396" y="1268593"/>
            <a:ext cx="4486502" cy="107721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Организация пешеходного тротуара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Проезд от ул. Василия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Петушкова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Походного проезда. </a:t>
            </a:r>
          </a:p>
          <a:p>
            <a:pPr marL="342907" indent="-342907"/>
            <a:endParaRPr lang="ru-RU" sz="1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19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9461" y="219371"/>
            <a:ext cx="7013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Мероприятия по повышению безопасности дорожного движения в 2022 году</a:t>
            </a:r>
          </a:p>
        </p:txBody>
      </p:sp>
      <p:pic>
        <p:nvPicPr>
          <p:cNvPr id="12" name="Рисунок 11" descr="1494440.png">
            <a:extLst>
              <a:ext uri="{FF2B5EF4-FFF2-40B4-BE49-F238E27FC236}">
                <a16:creationId xmlns:a16="http://schemas.microsoft.com/office/drawing/2014/main" xmlns="" id="{E627B066-D49E-47D4-8B69-05A9325106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 descr="77_stush.gif">
            <a:extLst>
              <a:ext uri="{FF2B5EF4-FFF2-40B4-BE49-F238E27FC236}">
                <a16:creationId xmlns:a16="http://schemas.microsoft.com/office/drawing/2014/main" xmlns="" id="{6F6236A5-7383-43EE-8012-E67C31BF2AF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71143" y="5733257"/>
            <a:ext cx="4145639" cy="4778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1433" y="4753181"/>
            <a:ext cx="4205348" cy="5040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Разделение транспортных и пешеходных потоков 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Введение одностороннего движения на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ул. Сходненской, д. 25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8" y="1479258"/>
            <a:ext cx="4416104" cy="389443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7830" y="2304715"/>
            <a:ext cx="4426080" cy="224352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3" name="Номер слайда 3">
            <a:extLst>
              <a:ext uri="{FF2B5EF4-FFF2-40B4-BE49-F238E27FC236}">
                <a16:creationId xmlns:a16="http://schemas.microsoft.com/office/drawing/2014/main" xmlns="" id="{B80A92B3-9E7B-47D9-975F-8250D7F49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33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0336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3593" y="174260"/>
            <a:ext cx="7376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Обновление павильонов ожидания на остановках общественного транспорта на территории района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199528E-61F5-4B51-96D0-9665B618D0EF}"/>
              </a:ext>
            </a:extLst>
          </p:cNvPr>
          <p:cNvSpPr/>
          <p:nvPr/>
        </p:nvSpPr>
        <p:spPr>
          <a:xfrm>
            <a:off x="137933" y="3590256"/>
            <a:ext cx="4839202" cy="2785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ООТ «МЦД Трикотажная», ул. Василия </a:t>
            </a:r>
            <a:r>
              <a:rPr lang="ru-RU" sz="1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Петушкова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 3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E99F5BB-0CEC-4857-A9EC-14D5D38D7CB4}"/>
              </a:ext>
            </a:extLst>
          </p:cNvPr>
          <p:cNvSpPr/>
          <p:nvPr/>
        </p:nvSpPr>
        <p:spPr>
          <a:xfrm>
            <a:off x="4789948" y="3575633"/>
            <a:ext cx="36934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ООТ «Западный мост», ул. Сходненская, д. 5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0D548096-75B3-4465-8912-5860017AC717}"/>
              </a:ext>
            </a:extLst>
          </p:cNvPr>
          <p:cNvSpPr/>
          <p:nvPr/>
        </p:nvSpPr>
        <p:spPr>
          <a:xfrm>
            <a:off x="4572000" y="6262042"/>
            <a:ext cx="41609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ООТ «ул. Фабрициуса», ул. Сходненская, д. 19/13</a:t>
            </a:r>
          </a:p>
        </p:txBody>
      </p:sp>
      <p:pic>
        <p:nvPicPr>
          <p:cNvPr id="16" name="Рисунок 15" descr="1494440.png">
            <a:extLst>
              <a:ext uri="{FF2B5EF4-FFF2-40B4-BE49-F238E27FC236}">
                <a16:creationId xmlns:a16="http://schemas.microsoft.com/office/drawing/2014/main" xmlns="" id="{D347F141-C722-48A7-9D81-FD0F322A1B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 descr="77_stush.gif">
            <a:extLst>
              <a:ext uri="{FF2B5EF4-FFF2-40B4-BE49-F238E27FC236}">
                <a16:creationId xmlns:a16="http://schemas.microsoft.com/office/drawing/2014/main" xmlns="" id="{8E7A56A5-99CB-438E-BD81-A7ABF1F9FBC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143765" y="6262042"/>
            <a:ext cx="61652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ООТ «</a:t>
            </a:r>
            <a:r>
              <a:rPr lang="ru-RU" sz="1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Захарково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Химкинский бул., д. 1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72" y="1055649"/>
            <a:ext cx="3445260" cy="253460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308" y="1055649"/>
            <a:ext cx="3510811" cy="2527327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4" y="3980740"/>
            <a:ext cx="3428039" cy="228656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" t="3222" r="2358" b="5125"/>
          <a:stretch/>
        </p:blipFill>
        <p:spPr>
          <a:xfrm>
            <a:off x="4791469" y="3980740"/>
            <a:ext cx="3468939" cy="228130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20" name="Номер слайда 3">
            <a:extLst>
              <a:ext uri="{FF2B5EF4-FFF2-40B4-BE49-F238E27FC236}">
                <a16:creationId xmlns:a16="http://schemas.microsoft.com/office/drawing/2014/main" xmlns="" id="{8733ABE6-B250-44AD-99FE-A6747041A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34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595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5290" y="219371"/>
            <a:ext cx="7013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Реконструкция вестибюлей станции метро </a:t>
            </a:r>
          </a:p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«Сходненская» (№ 6,7,8,9)</a:t>
            </a:r>
          </a:p>
        </p:txBody>
      </p:sp>
      <p:pic>
        <p:nvPicPr>
          <p:cNvPr id="12" name="Рисунок 11" descr="1494440.png">
            <a:extLst>
              <a:ext uri="{FF2B5EF4-FFF2-40B4-BE49-F238E27FC236}">
                <a16:creationId xmlns:a16="http://schemas.microsoft.com/office/drawing/2014/main" xmlns="" id="{E627B066-D49E-47D4-8B69-05A9325106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 descr="77_stush.gif">
            <a:extLst>
              <a:ext uri="{FF2B5EF4-FFF2-40B4-BE49-F238E27FC236}">
                <a16:creationId xmlns:a16="http://schemas.microsoft.com/office/drawing/2014/main" xmlns="" id="{6F6236A5-7383-43EE-8012-E67C31BF2AF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21591" b="17423"/>
          <a:stretch/>
        </p:blipFill>
        <p:spPr>
          <a:xfrm>
            <a:off x="4968986" y="3863731"/>
            <a:ext cx="3289835" cy="246219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5420332" y="6311622"/>
            <a:ext cx="2367529" cy="26982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Вестибюль 9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467755" y="3568368"/>
            <a:ext cx="2292295" cy="2925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Вестибюль 7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42538" y="3559822"/>
            <a:ext cx="2325960" cy="2925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Вестибюль 6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391151" y="6297497"/>
            <a:ext cx="2017952" cy="2925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Вестибюль 8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5"/>
          <a:stretch/>
        </p:blipFill>
        <p:spPr>
          <a:xfrm>
            <a:off x="4949372" y="1138095"/>
            <a:ext cx="3309448" cy="245728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69" y="1113314"/>
            <a:ext cx="3289836" cy="2467377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32"/>
          <a:stretch/>
        </p:blipFill>
        <p:spPr>
          <a:xfrm>
            <a:off x="793969" y="3860308"/>
            <a:ext cx="3289836" cy="244564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5" name="Номер слайда 3">
            <a:extLst>
              <a:ext uri="{FF2B5EF4-FFF2-40B4-BE49-F238E27FC236}">
                <a16:creationId xmlns:a16="http://schemas.microsoft.com/office/drawing/2014/main" xmlns="" id="{70DA1291-35E7-4DC4-B894-BB4107E06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35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924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19037236"/>
              </p:ext>
            </p:extLst>
          </p:nvPr>
        </p:nvGraphicFramePr>
        <p:xfrm>
          <a:off x="1230572" y="1026943"/>
          <a:ext cx="7376339" cy="5613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563933" y="317894"/>
            <a:ext cx="8136904" cy="510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18">
              <a:spcBef>
                <a:spcPct val="0"/>
              </a:spcBef>
              <a:defRPr/>
            </a:pPr>
            <a:r>
              <a:rPr lang="ru-RU" sz="2200" b="1" dirty="0">
                <a:solidFill>
                  <a:srgbClr val="2F5597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Инфографика по выявленным БРТС на </a:t>
            </a:r>
          </a:p>
          <a:p>
            <a:pPr algn="ctr" defTabSz="914418">
              <a:spcBef>
                <a:spcPct val="0"/>
              </a:spcBef>
              <a:defRPr/>
            </a:pPr>
            <a:r>
              <a:rPr lang="ru-RU" sz="2200" b="1" dirty="0">
                <a:solidFill>
                  <a:srgbClr val="2F5597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территории района</a:t>
            </a:r>
            <a:endParaRPr lang="ru-RU" sz="2200" dirty="0">
              <a:solidFill>
                <a:srgbClr val="2F5597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Рисунок 7" descr="1494440.png">
            <a:extLst>
              <a:ext uri="{FF2B5EF4-FFF2-40B4-BE49-F238E27FC236}">
                <a16:creationId xmlns:a16="http://schemas.microsoft.com/office/drawing/2014/main" xmlns="" id="{4129C2E8-121C-45E4-BC68-F48F7CF1FC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77_stush.gif">
            <a:extLst>
              <a:ext uri="{FF2B5EF4-FFF2-40B4-BE49-F238E27FC236}">
                <a16:creationId xmlns:a16="http://schemas.microsoft.com/office/drawing/2014/main" xmlns="" id="{3B4D9116-0BBF-48B2-A0E1-70C7B1C700B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7" name="Номер слайда 3">
            <a:extLst>
              <a:ext uri="{FF2B5EF4-FFF2-40B4-BE49-F238E27FC236}">
                <a16:creationId xmlns:a16="http://schemas.microsoft.com/office/drawing/2014/main" xmlns="" id="{9DE5A6C3-28F8-4FA4-BA59-2FD9AF04E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36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3434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5290" y="255095"/>
            <a:ext cx="7013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по выявлению самовольного строительства в рамках 614-пп</a:t>
            </a:r>
          </a:p>
        </p:txBody>
      </p:sp>
      <p:pic>
        <p:nvPicPr>
          <p:cNvPr id="26" name="Рисунок 25" descr="1494440.png">
            <a:extLst>
              <a:ext uri="{FF2B5EF4-FFF2-40B4-BE49-F238E27FC236}">
                <a16:creationId xmlns:a16="http://schemas.microsoft.com/office/drawing/2014/main" xmlns="" id="{706C305F-2B2C-40AE-B082-2E2F18C942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26" descr="77_stush.gif">
            <a:extLst>
              <a:ext uri="{FF2B5EF4-FFF2-40B4-BE49-F238E27FC236}">
                <a16:creationId xmlns:a16="http://schemas.microsoft.com/office/drawing/2014/main" xmlns="" id="{A60210C1-4ABD-4EFF-BFFE-F9BB9158AD7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43808" y="890971"/>
            <a:ext cx="2808312" cy="2160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26085" y="3726181"/>
            <a:ext cx="2696840" cy="1825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Сходненская, д. 4/17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01189" y="3692720"/>
            <a:ext cx="720080" cy="2160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849683" y="3724918"/>
            <a:ext cx="1440160" cy="2160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44" y="1366189"/>
            <a:ext cx="3528897" cy="218157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166" y="1189026"/>
            <a:ext cx="1898016" cy="2546606"/>
          </a:xfrm>
          <a:prstGeom prst="rect">
            <a:avLst/>
          </a:prstGeom>
          <a:ln w="19050">
            <a:solidFill>
              <a:srgbClr val="4472C4"/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" r="16901" b="1"/>
          <a:stretch/>
        </p:blipFill>
        <p:spPr>
          <a:xfrm>
            <a:off x="1360387" y="3981561"/>
            <a:ext cx="2008411" cy="255764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11" y="3977671"/>
            <a:ext cx="2014307" cy="256542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9" name="Прямоугольник 18"/>
          <p:cNvSpPr/>
          <p:nvPr/>
        </p:nvSpPr>
        <p:spPr>
          <a:xfrm>
            <a:off x="2790330" y="6593922"/>
            <a:ext cx="3168352" cy="2401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Походный пр., вл. 5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75F0BBCA-2D06-43D1-824B-6AC42A9A1BE9}"/>
              </a:ext>
            </a:extLst>
          </p:cNvPr>
          <p:cNvSpPr/>
          <p:nvPr/>
        </p:nvSpPr>
        <p:spPr>
          <a:xfrm>
            <a:off x="2011484" y="6568252"/>
            <a:ext cx="720080" cy="2160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B5AF6B92-C557-40B7-9C06-12BF10CBB8E6}"/>
              </a:ext>
            </a:extLst>
          </p:cNvPr>
          <p:cNvSpPr/>
          <p:nvPr/>
        </p:nvSpPr>
        <p:spPr>
          <a:xfrm>
            <a:off x="5874121" y="6602174"/>
            <a:ext cx="1440160" cy="2160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</p:txBody>
      </p:sp>
      <p:sp>
        <p:nvSpPr>
          <p:cNvPr id="22" name="Номер слайда 3">
            <a:extLst>
              <a:ext uri="{FF2B5EF4-FFF2-40B4-BE49-F238E27FC236}">
                <a16:creationId xmlns:a16="http://schemas.microsoft.com/office/drawing/2014/main" xmlns="" id="{162379AA-CA22-4BDA-B393-D5AA95D2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37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xmlns="" id="{F13F617F-9E4C-47D3-B402-709C1016ED22}"/>
              </a:ext>
            </a:extLst>
          </p:cNvPr>
          <p:cNvSpPr/>
          <p:nvPr/>
        </p:nvSpPr>
        <p:spPr>
          <a:xfrm>
            <a:off x="4500295" y="2221810"/>
            <a:ext cx="724619" cy="491706"/>
          </a:xfrm>
          <a:prstGeom prst="rightArrow">
            <a:avLst/>
          </a:prstGeom>
          <a:noFill/>
          <a:ln w="1905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20" dirty="0"/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xmlns="" id="{88E001A4-A35C-4E36-B261-0275C8BAF0F4}"/>
              </a:ext>
            </a:extLst>
          </p:cNvPr>
          <p:cNvSpPr/>
          <p:nvPr/>
        </p:nvSpPr>
        <p:spPr>
          <a:xfrm>
            <a:off x="3672159" y="4980352"/>
            <a:ext cx="1552755" cy="491706"/>
          </a:xfrm>
          <a:prstGeom prst="rightArrow">
            <a:avLst/>
          </a:prstGeom>
          <a:noFill/>
          <a:ln w="1905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20" dirty="0"/>
          </a:p>
        </p:txBody>
      </p:sp>
    </p:spTree>
    <p:extLst>
      <p:ext uri="{BB962C8B-B14F-4D97-AF65-F5344CB8AC3E}">
        <p14:creationId xmlns:p14="http://schemas.microsoft.com/office/powerpoint/2010/main" val="275593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40089" y="839429"/>
            <a:ext cx="78638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</a:pP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+mj-ea"/>
                <a:cs typeface="Times New Roman" pitchFamily="18" charset="0"/>
              </a:rPr>
              <a:t>Социальная</a:t>
            </a:r>
          </a:p>
          <a:p>
            <a:pPr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</a:pP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+mj-ea"/>
                <a:cs typeface="Times New Roman" pitchFamily="18" charset="0"/>
              </a:rPr>
              <a:t>СФЕРА</a:t>
            </a:r>
          </a:p>
        </p:txBody>
      </p:sp>
      <p:pic>
        <p:nvPicPr>
          <p:cNvPr id="10" name="Рисунок 9" descr="1494440.png">
            <a:extLst>
              <a:ext uri="{FF2B5EF4-FFF2-40B4-BE49-F238E27FC236}">
                <a16:creationId xmlns:a16="http://schemas.microsoft.com/office/drawing/2014/main" xmlns="" id="{9D5FFBAA-5C1C-49B5-97C5-7F632A478A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77_stush.gif">
            <a:extLst>
              <a:ext uri="{FF2B5EF4-FFF2-40B4-BE49-F238E27FC236}">
                <a16:creationId xmlns:a16="http://schemas.microsoft.com/office/drawing/2014/main" xmlns="" id="{41E2C32C-2021-41EE-BEA2-BE6F86E2B53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2" name="AutoShape 4" descr="Центр инноваций социальной сферы Пензенской облас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520"/>
          </a:p>
        </p:txBody>
      </p:sp>
      <p:sp>
        <p:nvSpPr>
          <p:cNvPr id="3" name="AutoShape 6" descr="Центр инноваций социальной сферы Пензенской области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520"/>
          </a:p>
        </p:txBody>
      </p:sp>
      <p:sp>
        <p:nvSpPr>
          <p:cNvPr id="4" name="AutoShape 8" descr="Центр инноваций социальной сферы Пензенской области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52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75" y="1484785"/>
            <a:ext cx="7092360" cy="45337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Номер слайда 3">
            <a:extLst>
              <a:ext uri="{FF2B5EF4-FFF2-40B4-BE49-F238E27FC236}">
                <a16:creationId xmlns:a16="http://schemas.microsoft.com/office/drawing/2014/main" xmlns="" id="{01641B60-6D35-4707-9FA7-DE1F6602E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38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6277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25838" y="187694"/>
            <a:ext cx="709232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работе по приспособлению общественной инфраструктуры для инвалидов и других маломобильных групп населения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25838" y="1323296"/>
            <a:ext cx="7200800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году:</a:t>
            </a:r>
            <a:endParaRPr lang="ru-RU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адресам были установлены откидные пандусы в подъездах многоквартирных домов.</a:t>
            </a:r>
          </a:p>
        </p:txBody>
      </p:sp>
      <p:pic>
        <p:nvPicPr>
          <p:cNvPr id="18" name="Рисунок 17" descr="1494440.png">
            <a:extLst>
              <a:ext uri="{FF2B5EF4-FFF2-40B4-BE49-F238E27FC236}">
                <a16:creationId xmlns:a16="http://schemas.microsoft.com/office/drawing/2014/main" xmlns="" id="{7DB902C4-7EF0-408A-A798-372ACBBBC6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 descr="77_stush.gif">
            <a:extLst>
              <a:ext uri="{FF2B5EF4-FFF2-40B4-BE49-F238E27FC236}">
                <a16:creationId xmlns:a16="http://schemas.microsoft.com/office/drawing/2014/main" xmlns="" id="{C200537F-7290-4CC8-9D59-585C5B93A3A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19" y="2303441"/>
            <a:ext cx="2973399" cy="3964532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059" y="2303443"/>
            <a:ext cx="2240321" cy="3964532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665" y="2303442"/>
            <a:ext cx="3059832" cy="1721155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665" y="4112974"/>
            <a:ext cx="1353372" cy="2155001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013" y="4112973"/>
            <a:ext cx="1548858" cy="2155000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sp>
        <p:nvSpPr>
          <p:cNvPr id="13" name="Номер слайда 3">
            <a:extLst>
              <a:ext uri="{FF2B5EF4-FFF2-40B4-BE49-F238E27FC236}">
                <a16:creationId xmlns:a16="http://schemas.microsoft.com/office/drawing/2014/main" xmlns="" id="{D76DE72D-7174-478E-9945-AEA978505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39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846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126DE147-AB71-40C0-A7AE-6C713E36BAB8}"/>
              </a:ext>
            </a:extLst>
          </p:cNvPr>
          <p:cNvSpPr txBox="1">
            <a:spLocks/>
          </p:cNvSpPr>
          <p:nvPr/>
        </p:nvSpPr>
        <p:spPr>
          <a:xfrm>
            <a:off x="323528" y="1772694"/>
            <a:ext cx="8352928" cy="33124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001" algn="ctr"/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Благоустройство на территории района </a:t>
            </a:r>
            <a:b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Южное Тушино </a:t>
            </a:r>
            <a:b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 2022 году</a:t>
            </a: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1494440.png">
            <a:extLst>
              <a:ext uri="{FF2B5EF4-FFF2-40B4-BE49-F238E27FC236}">
                <a16:creationId xmlns:a16="http://schemas.microsoft.com/office/drawing/2014/main" xmlns="" id="{5EE422BE-860A-41EB-9E14-A9C0CC3960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77_stush.gif">
            <a:extLst>
              <a:ext uri="{FF2B5EF4-FFF2-40B4-BE49-F238E27FC236}">
                <a16:creationId xmlns:a16="http://schemas.microsoft.com/office/drawing/2014/main" xmlns="" id="{36821AE2-34F6-4D06-8C4E-4C66A4F32A9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0" name="Номер слайда 3">
            <a:extLst>
              <a:ext uri="{FF2B5EF4-FFF2-40B4-BE49-F238E27FC236}">
                <a16:creationId xmlns:a16="http://schemas.microsoft.com/office/drawing/2014/main" xmlns="" id="{DE37482A-1920-4017-BFE8-9F2387B0D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4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3490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45534" y="236438"/>
            <a:ext cx="70529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Ремонт квартир льготных</a:t>
            </a:r>
          </a:p>
          <a:p>
            <a:pPr algn="ctr">
              <a:spcBef>
                <a:spcPct val="0"/>
              </a:spcBef>
            </a:pP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категорий граждан</a:t>
            </a:r>
          </a:p>
        </p:txBody>
      </p:sp>
      <p:pic>
        <p:nvPicPr>
          <p:cNvPr id="12" name="Рисунок 11" descr="149444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77_stus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8028" y="50380"/>
            <a:ext cx="1085972" cy="1080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39843" y="1133831"/>
            <a:ext cx="7583436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</a:p>
          <a:p>
            <a:pPr algn="ctr"/>
            <a:r>
              <a:rPr lang="ru-RU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квартиры </a:t>
            </a:r>
            <a:r>
              <a:rPr lang="ru-RU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– сирот были отремонтированы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 </a:t>
            </a:r>
            <a:r>
              <a:rPr lang="ru-RU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636,72</a:t>
            </a:r>
            <a:r>
              <a:rPr lang="ru-RU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тыс. рублей</a:t>
            </a:r>
            <a:r>
              <a:rPr lang="ru-RU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4"/>
          <a:stretch/>
        </p:blipFill>
        <p:spPr>
          <a:xfrm>
            <a:off x="343594" y="2344502"/>
            <a:ext cx="2614605" cy="3789040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204864"/>
            <a:ext cx="3025077" cy="4033435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543" y="2344502"/>
            <a:ext cx="2600214" cy="3771598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D4CE0B6A-267E-4435-B69D-03CDAFA1E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40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4528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40089" y="114718"/>
            <a:ext cx="78638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Оказание материальной помощи</a:t>
            </a:r>
          </a:p>
          <a:p>
            <a:pPr algn="ctr">
              <a:spcBef>
                <a:spcPct val="0"/>
              </a:spcBef>
            </a:pP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льготным категориям граждан, </a:t>
            </a:r>
          </a:p>
          <a:p>
            <a:pPr algn="ctr">
              <a:spcBef>
                <a:spcPct val="0"/>
              </a:spcBef>
            </a:pP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том числе в натуральном выражении</a:t>
            </a:r>
          </a:p>
        </p:txBody>
      </p:sp>
      <p:sp>
        <p:nvSpPr>
          <p:cNvPr id="11269" name="TextBox 1"/>
          <p:cNvSpPr txBox="1">
            <a:spLocks noChangeArrowheads="1"/>
          </p:cNvSpPr>
          <p:nvPr/>
        </p:nvSpPr>
        <p:spPr bwMode="auto">
          <a:xfrm>
            <a:off x="287338" y="1390954"/>
            <a:ext cx="8856663" cy="125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52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2520" b="1" dirty="0">
                <a:latin typeface="Times New Roman" pitchFamily="18" charset="0"/>
                <a:cs typeface="Times New Roman" pitchFamily="18" charset="0"/>
              </a:rPr>
              <a:t>2022</a:t>
            </a:r>
            <a:r>
              <a:rPr lang="ru-RU" altLang="ru-RU" sz="25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520" b="1" dirty="0"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ru-RU" altLang="ru-RU" sz="2520" dirty="0">
                <a:latin typeface="Times New Roman" pitchFamily="18" charset="0"/>
                <a:cs typeface="Times New Roman" pitchFamily="18" charset="0"/>
              </a:rPr>
              <a:t> особо нуждающимся жителям (</a:t>
            </a:r>
            <a:r>
              <a:rPr lang="ru-RU" altLang="ru-RU" sz="2520" b="1" dirty="0">
                <a:latin typeface="Times New Roman" pitchFamily="18" charset="0"/>
                <a:cs typeface="Times New Roman" pitchFamily="18" charset="0"/>
              </a:rPr>
              <a:t>142 </a:t>
            </a:r>
            <a:r>
              <a:rPr lang="ru-RU" altLang="ru-RU" sz="2520" dirty="0">
                <a:latin typeface="Times New Roman" pitchFamily="18" charset="0"/>
                <a:cs typeface="Times New Roman" pitchFamily="18" charset="0"/>
              </a:rPr>
              <a:t>человека)  была оказана адресная социальная помощь </a:t>
            </a:r>
          </a:p>
          <a:p>
            <a:pPr algn="ctr" eaLnBrk="1" hangingPunct="1"/>
            <a:r>
              <a:rPr lang="ru-RU" altLang="ru-RU" sz="2520" dirty="0">
                <a:latin typeface="Times New Roman" pitchFamily="18" charset="0"/>
                <a:cs typeface="Times New Roman" pitchFamily="18" charset="0"/>
              </a:rPr>
              <a:t>на сумму </a:t>
            </a:r>
            <a:r>
              <a:rPr lang="ru-RU" sz="252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3 093 400 руб.</a:t>
            </a:r>
            <a:r>
              <a:rPr lang="ru-RU" altLang="ru-RU" sz="252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12" name="Диаграмма 2">
            <a:extLst>
              <a:ext uri="{FF2B5EF4-FFF2-40B4-BE49-F238E27FC236}">
                <a16:creationId xmlns:a16="http://schemas.microsoft.com/office/drawing/2014/main" xmlns="" id="{2BE2D358-F0F3-4692-9A8A-8FE25A9135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5813353"/>
              </p:ext>
            </p:extLst>
          </p:nvPr>
        </p:nvGraphicFramePr>
        <p:xfrm>
          <a:off x="463712" y="2509213"/>
          <a:ext cx="8216574" cy="3847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" name="Рисунок 12" descr="1494440.png">
            <a:extLst>
              <a:ext uri="{FF2B5EF4-FFF2-40B4-BE49-F238E27FC236}">
                <a16:creationId xmlns:a16="http://schemas.microsoft.com/office/drawing/2014/main" xmlns="" id="{F45784BC-6309-4313-8B7E-83742168BF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 descr="77_stush.gif">
            <a:extLst>
              <a:ext uri="{FF2B5EF4-FFF2-40B4-BE49-F238E27FC236}">
                <a16:creationId xmlns:a16="http://schemas.microsoft.com/office/drawing/2014/main" xmlns="" id="{A6306AE8-E073-4D5C-8195-D261B475287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9" name="Номер слайда 3">
            <a:extLst>
              <a:ext uri="{FF2B5EF4-FFF2-40B4-BE49-F238E27FC236}">
                <a16:creationId xmlns:a16="http://schemas.microsoft.com/office/drawing/2014/main" xmlns="" id="{FB9D6E70-A3CC-4140-AFBE-881EC9BFD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41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9577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04084" y="219371"/>
            <a:ext cx="7863823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районными</a:t>
            </a:r>
          </a:p>
          <a:p>
            <a:pPr algn="ctr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Общественными организациями</a:t>
            </a:r>
          </a:p>
        </p:txBody>
      </p:sp>
      <p:pic>
        <p:nvPicPr>
          <p:cNvPr id="13" name="Рисунок 12" descr="149444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 descr="77_stus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8416" y="1199650"/>
            <a:ext cx="887235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района активно работает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общественных организаций района:</a:t>
            </a: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7" indent="-342907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местная районная организация «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Южное Тушино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Московской городской общественной организации  Всероссийского общества инвалидов;</a:t>
            </a:r>
          </a:p>
          <a:p>
            <a:pPr marL="342907" indent="-342907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 лиц, пострадавших от незаконных репрессий; </a:t>
            </a:r>
          </a:p>
          <a:p>
            <a:pPr marL="342907" indent="-342907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молодежная общественная организация содействия деятельности и защите интересов молодежи «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Прогрессивная молодежь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342907" indent="-342907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общественная  организация содействия многодетных и неполных семей «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семья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342907" indent="-342907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 пенсионеров, ветеранов войны, труда, Вооруженных Сил и правоохранительных органов района и другие.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un9-73.userapi.com/impg/ArzRoovyeJp1DxXaHDk_cZgCOxOX7dOE7TNxfw/U9m7icY4sQ0.jpg?size=1291x933&amp;quality=95&amp;sign=ffb821a8f5a428bbc7c8e3e19d84bd8d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61"/>
          <a:stretch/>
        </p:blipFill>
        <p:spPr bwMode="auto">
          <a:xfrm>
            <a:off x="100740" y="4604720"/>
            <a:ext cx="2907012" cy="1704638"/>
          </a:xfrm>
          <a:prstGeom prst="rect">
            <a:avLst/>
          </a:prstGeom>
          <a:ln w="19050">
            <a:solidFill>
              <a:srgbClr val="2F5597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14.userapi.com/impg/wiWgp4Lo9g54JyJrjLuzoii2broH4n45QPMYVw/ZUdEp38rLXw.jpg?size=1600x900&amp;quality=95&amp;sign=9b43013e7caf1452647ce31e04cf729a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528" y="4604962"/>
            <a:ext cx="2928245" cy="1693388"/>
          </a:xfrm>
          <a:prstGeom prst="rect">
            <a:avLst/>
          </a:prstGeom>
          <a:ln w="19050">
            <a:solidFill>
              <a:srgbClr val="2F5597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>
            <a:extLst>
              <a:ext uri="{FF2B5EF4-FFF2-40B4-BE49-F238E27FC236}">
                <a16:creationId xmlns:a16="http://schemas.microsoft.com/office/drawing/2014/main" xmlns="" id="{53021775-5E2B-4B70-8125-73812F8DA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42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F2450CB-E744-4691-B3D9-FDE6982E445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559" t="25963" r="8753" b="10777"/>
          <a:stretch/>
        </p:blipFill>
        <p:spPr>
          <a:xfrm>
            <a:off x="3029716" y="4602338"/>
            <a:ext cx="2970846" cy="1704639"/>
          </a:xfrm>
          <a:prstGeom prst="rect">
            <a:avLst/>
          </a:prstGeom>
          <a:ln w="19050"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9960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42586" y="219371"/>
            <a:ext cx="70588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</a:t>
            </a:r>
          </a:p>
          <a:p>
            <a:pPr algn="ctr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Общественных советников</a:t>
            </a:r>
          </a:p>
        </p:txBody>
      </p:sp>
      <p:pic>
        <p:nvPicPr>
          <p:cNvPr id="11" name="Рисунок 10" descr="149444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77_stus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4" name="Объект 3">
            <a:extLst>
              <a:ext uri="{FF2B5EF4-FFF2-40B4-BE49-F238E27FC236}">
                <a16:creationId xmlns:a16="http://schemas.microsoft.com/office/drawing/2014/main" xmlns="" id="{A14D43B7-113B-475F-A915-4DFD0D77D914}"/>
              </a:ext>
            </a:extLst>
          </p:cNvPr>
          <p:cNvSpPr txBox="1">
            <a:spLocks/>
          </p:cNvSpPr>
          <p:nvPr/>
        </p:nvSpPr>
        <p:spPr>
          <a:xfrm>
            <a:off x="0" y="1124744"/>
            <a:ext cx="9144000" cy="1296144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1" indent="0" algn="ctr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формированию института общественных советников 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начата в </a:t>
            </a:r>
            <a:r>
              <a:rPr lang="ru-RU" sz="1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году. На сегодняшний день в районе Южное Тушино 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260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общественных советников.</a:t>
            </a:r>
          </a:p>
          <a:p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448" y="3761313"/>
            <a:ext cx="2210544" cy="2562221"/>
          </a:xfrm>
          <a:prstGeom prst="rect">
            <a:avLst/>
          </a:prstGeom>
          <a:ln w="19050">
            <a:solidFill>
              <a:srgbClr val="2F5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6"/>
          <a:stretch/>
        </p:blipFill>
        <p:spPr bwMode="auto">
          <a:xfrm>
            <a:off x="107505" y="4509121"/>
            <a:ext cx="4020158" cy="2276013"/>
          </a:xfrm>
          <a:prstGeom prst="rect">
            <a:avLst/>
          </a:prstGeom>
          <a:ln w="19050">
            <a:solidFill>
              <a:srgbClr val="2F5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7" name="Picture 5" descr="\\10.58.3.1\обмен\Для Бородановой А.Б\Фото на календарь\IMG-20220423-WA001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5" t="26941" r="16264" b="6191"/>
          <a:stretch/>
        </p:blipFill>
        <p:spPr bwMode="auto">
          <a:xfrm>
            <a:off x="159337" y="2454517"/>
            <a:ext cx="2552700" cy="1771650"/>
          </a:xfrm>
          <a:prstGeom prst="rect">
            <a:avLst/>
          </a:prstGeom>
          <a:ln w="19050">
            <a:solidFill>
              <a:srgbClr val="2F5597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\\10.58.3.1\обмен\Для Бородановой А.Б\Фото на календарь\IMG-20220422-WA004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776" y="4578657"/>
            <a:ext cx="2304063" cy="1724447"/>
          </a:xfrm>
          <a:prstGeom prst="rect">
            <a:avLst/>
          </a:prstGeom>
          <a:ln w="19050">
            <a:solidFill>
              <a:srgbClr val="2F5597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592" y="2567752"/>
            <a:ext cx="3741915" cy="1656185"/>
          </a:xfrm>
          <a:prstGeom prst="rect">
            <a:avLst/>
          </a:prstGeom>
          <a:ln w="19050">
            <a:solidFill>
              <a:srgbClr val="2F5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6" descr="https://sun9-56.userapi.com/impg/H_OZ9Wr89YAJBRyr_RX8i4AxbG8bpTo6cWii_w/vfkrajUh3ag.jpg?size=2560x1722&amp;quality=95&amp;sign=ff2f28c5eb401c607e34ed505024ca5a&amp;type=albu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629" y="2046953"/>
            <a:ext cx="2209363" cy="1486143"/>
          </a:xfrm>
          <a:prstGeom prst="rect">
            <a:avLst/>
          </a:prstGeom>
          <a:ln w="19050">
            <a:solidFill>
              <a:srgbClr val="2F5597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Номер слайда 3">
            <a:extLst>
              <a:ext uri="{FF2B5EF4-FFF2-40B4-BE49-F238E27FC236}">
                <a16:creationId xmlns:a16="http://schemas.microsoft.com/office/drawing/2014/main" xmlns="" id="{D52A2BD5-5055-4AF9-9464-5F7A385BB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43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814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77050" y="210827"/>
            <a:ext cx="70588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районными общественными организациями</a:t>
            </a:r>
          </a:p>
        </p:txBody>
      </p:sp>
      <p:pic>
        <p:nvPicPr>
          <p:cNvPr id="11" name="Рисунок 10" descr="149444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77_stus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9" name="TextBox 2">
            <a:extLst>
              <a:ext uri="{FF2B5EF4-FFF2-40B4-BE49-F238E27FC236}">
                <a16:creationId xmlns:a16="http://schemas.microsoft.com/office/drawing/2014/main" xmlns="" id="{12565AF7-87C6-4F2D-93FA-264C11C0B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4025" y="1377556"/>
            <a:ext cx="504056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Управой района проводится серьезная работа 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в области  молодежной политики.</a:t>
            </a:r>
          </a:p>
          <a:p>
            <a:pPr algn="ctr" eaLnBrk="1" hangingPunct="1"/>
            <a:endParaRPr lang="ru-RU" alt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 территории района Южное Тушино активно осуществляет свою деятельность и плодотворно взаимодействует с управой района Региональная общественная организация «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Прогрессивная молодежь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589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активистов организуют и проводят практически все мероприятия.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A2D909C-BB8E-4F23-80B7-CFE3699C356F}"/>
              </a:ext>
            </a:extLst>
          </p:cNvPr>
          <p:cNvSpPr txBox="1"/>
          <p:nvPr/>
        </p:nvSpPr>
        <p:spPr>
          <a:xfrm>
            <a:off x="2142369" y="525652"/>
            <a:ext cx="48592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Молодежная политика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8" y="3933056"/>
            <a:ext cx="5719725" cy="2813653"/>
          </a:xfrm>
          <a:prstGeom prst="rect">
            <a:avLst/>
          </a:prstGeom>
          <a:noFill/>
          <a:ln w="19050">
            <a:solidFill>
              <a:srgbClr val="2F5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9" y="1573430"/>
            <a:ext cx="4272523" cy="2088232"/>
          </a:xfrm>
          <a:prstGeom prst="rect">
            <a:avLst/>
          </a:prstGeom>
          <a:ln w="19050">
            <a:solidFill>
              <a:srgbClr val="2F5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933" y="3933056"/>
            <a:ext cx="2059992" cy="2555916"/>
          </a:xfrm>
          <a:prstGeom prst="rect">
            <a:avLst/>
          </a:prstGeom>
          <a:ln w="19050">
            <a:solidFill>
              <a:srgbClr val="2F5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07ABC551-9E32-4C2F-852B-7918F1D70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44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989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42586" y="325701"/>
            <a:ext cx="705882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Молодежная палата района Южное Тушино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149444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77_stus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15F69B4-ECCF-4EDC-922F-DFEDA8BB560C}"/>
              </a:ext>
            </a:extLst>
          </p:cNvPr>
          <p:cNvSpPr/>
          <p:nvPr/>
        </p:nvSpPr>
        <p:spPr>
          <a:xfrm>
            <a:off x="575119" y="1442955"/>
            <a:ext cx="4686994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РМОО «Прогрессивная молодежь» проводится агитационная работа с молодежью с целью привлечения их к общественной деятельности. Привлеченная молодежь участвует в организации и проведении массовых районных мероприятий. Организует собственные мероприятия при поддержке управы района Южное Тушино.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19" y="4005064"/>
            <a:ext cx="4686994" cy="2291233"/>
          </a:xfrm>
          <a:prstGeom prst="rect">
            <a:avLst/>
          </a:prstGeom>
          <a:ln w="19050">
            <a:solidFill>
              <a:srgbClr val="2F5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1177463"/>
            <a:ext cx="2132321" cy="2593091"/>
          </a:xfrm>
          <a:prstGeom prst="rect">
            <a:avLst/>
          </a:prstGeom>
          <a:ln w="19050">
            <a:solidFill>
              <a:srgbClr val="2F5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8" r="6027"/>
          <a:stretch/>
        </p:blipFill>
        <p:spPr bwMode="auto">
          <a:xfrm>
            <a:off x="6038944" y="4005064"/>
            <a:ext cx="2105537" cy="2303847"/>
          </a:xfrm>
          <a:prstGeom prst="rect">
            <a:avLst/>
          </a:prstGeom>
          <a:ln w="19050">
            <a:solidFill>
              <a:srgbClr val="2F559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4" descr="https://pp.vk.me/c615716/v615716039/15f7/MJMPfaAlVJw.jpg">
            <a:extLst>
              <a:ext uri="{FF2B5EF4-FFF2-40B4-BE49-F238E27FC236}">
                <a16:creationId xmlns:a16="http://schemas.microsoft.com/office/drawing/2014/main" xmlns="" id="{FEF2971A-06E7-4DBF-8221-B8550D538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96343" y="2997589"/>
            <a:ext cx="1560240" cy="1479419"/>
          </a:xfrm>
          <a:prstGeom prst="ellipse">
            <a:avLst/>
          </a:prstGeom>
          <a:noFill/>
        </p:spPr>
      </p:pic>
      <p:sp>
        <p:nvSpPr>
          <p:cNvPr id="15" name="Номер слайда 3">
            <a:extLst>
              <a:ext uri="{FF2B5EF4-FFF2-40B4-BE49-F238E27FC236}">
                <a16:creationId xmlns:a16="http://schemas.microsoft.com/office/drawing/2014/main" xmlns="" id="{3CAED253-DC15-4623-A506-15BCC93FE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45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220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AFA493E-8949-4F9B-963B-C74318295399}"/>
              </a:ext>
            </a:extLst>
          </p:cNvPr>
          <p:cNvSpPr/>
          <p:nvPr/>
        </p:nvSpPr>
        <p:spPr>
          <a:xfrm>
            <a:off x="949005" y="298001"/>
            <a:ext cx="7114921" cy="450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9" algn="ctr">
              <a:lnSpc>
                <a:spcPct val="115000"/>
              </a:lnSpc>
            </a:pP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защиты Детей – 2022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C49A91A-193D-46E9-983A-A260B3A614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91" y="3867862"/>
            <a:ext cx="1710542" cy="2488487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B541FE8-388D-4D38-91F5-0C680169F0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296" y="3867862"/>
            <a:ext cx="1742982" cy="2488487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4B967B-348F-421D-B89A-86415AE21B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233" y="3867863"/>
            <a:ext cx="1850162" cy="2466883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69740CD-C822-41A8-A4F6-4F5D0264DC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778" y="3867864"/>
            <a:ext cx="1866365" cy="2488487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11BF618-1B3C-412C-A20C-DEA81D6213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48" y="1177854"/>
            <a:ext cx="3180932" cy="2385699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0" name="Рисунок 9" descr="1494440.png">
            <a:extLst>
              <a:ext uri="{FF2B5EF4-FFF2-40B4-BE49-F238E27FC236}">
                <a16:creationId xmlns:a16="http://schemas.microsoft.com/office/drawing/2014/main" xmlns="" id="{0C3DA8B9-6517-41E2-A34F-7284C3F1A4F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77_stush.gif">
            <a:extLst>
              <a:ext uri="{FF2B5EF4-FFF2-40B4-BE49-F238E27FC236}">
                <a16:creationId xmlns:a16="http://schemas.microsoft.com/office/drawing/2014/main" xmlns="" id="{F0040368-3359-49F1-A1EE-95E051A868B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B950BFC1-0FB2-4ECD-B83E-3E64019B8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46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5C877E9-F54D-4EEE-BEE3-726586D3FCA7}"/>
              </a:ext>
            </a:extLst>
          </p:cNvPr>
          <p:cNvSpPr/>
          <p:nvPr/>
        </p:nvSpPr>
        <p:spPr>
          <a:xfrm>
            <a:off x="3966469" y="1339650"/>
            <a:ext cx="4520241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2022 год управой совместно с ГБУ ЦДМСИ «Крылья» и ГБУК г. Москвы «КЦ «Салют»», было проведено порядка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мероприятий, посвященных памятным и праздничным датам.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июня 2022 года - в «Международный день защиты детей» в парке «Полёт» прошло праздничное мероприятие для жителей района, в котором приняло участие около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человек.</a:t>
            </a:r>
          </a:p>
        </p:txBody>
      </p:sp>
    </p:spTree>
    <p:extLst>
      <p:ext uri="{BB962C8B-B14F-4D97-AF65-F5344CB8AC3E}">
        <p14:creationId xmlns:p14="http://schemas.microsoft.com/office/powerpoint/2010/main" val="191255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FCA6C19-5F0B-4244-8878-91B7ECBCDB72}"/>
              </a:ext>
            </a:extLst>
          </p:cNvPr>
          <p:cNvSpPr/>
          <p:nvPr/>
        </p:nvSpPr>
        <p:spPr>
          <a:xfrm>
            <a:off x="949004" y="278125"/>
            <a:ext cx="7114920" cy="450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9" algn="ctr">
              <a:lnSpc>
                <a:spcPct val="115000"/>
              </a:lnSpc>
              <a:spcAft>
                <a:spcPts val="1000"/>
              </a:spcAft>
            </a:pP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Мемориально-патронатная акция ко Дню Победы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7D1392E-8181-49EB-8565-EBD61CC3AD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418" y="2757217"/>
            <a:ext cx="2057400" cy="2057400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BEC6396-05F5-469B-A074-668389AEF5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6" t="21443" r="1560" b="14349"/>
          <a:stretch/>
        </p:blipFill>
        <p:spPr>
          <a:xfrm>
            <a:off x="6017370" y="4285145"/>
            <a:ext cx="1622694" cy="2153132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265B4CA-5B01-4593-8200-DA4DAA3721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657" y="2757217"/>
            <a:ext cx="2428197" cy="2051107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9D83826-2E9F-404E-9E37-1210EACBEC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621" y="4267572"/>
            <a:ext cx="2916152" cy="2187114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2" name="Рисунок 11" descr="1494440.png">
            <a:extLst>
              <a:ext uri="{FF2B5EF4-FFF2-40B4-BE49-F238E27FC236}">
                <a16:creationId xmlns:a16="http://schemas.microsoft.com/office/drawing/2014/main" xmlns="" id="{BD94E2F9-19D7-47D4-AA38-77717F1D09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F94727F-0B1C-49CE-8ACF-14F2E1498F6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5" t="-450" r="17914" b="11795"/>
          <a:stretch/>
        </p:blipFill>
        <p:spPr>
          <a:xfrm>
            <a:off x="683295" y="2757217"/>
            <a:ext cx="2820838" cy="1982966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4" name="Рисунок 13" descr="77_stush.gif">
            <a:extLst>
              <a:ext uri="{FF2B5EF4-FFF2-40B4-BE49-F238E27FC236}">
                <a16:creationId xmlns:a16="http://schemas.microsoft.com/office/drawing/2014/main" xmlns="" id="{32182985-021A-4932-9FAD-66DD634AF2C8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83E0F07-9080-44C2-8BF6-0D9226CCC26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91" r="6110"/>
          <a:stretch/>
        </p:blipFill>
        <p:spPr>
          <a:xfrm>
            <a:off x="281856" y="4302134"/>
            <a:ext cx="1602776" cy="2153133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C23DA377-057C-47D7-8C83-8D0D41C658DD}"/>
              </a:ext>
            </a:extLst>
          </p:cNvPr>
          <p:cNvSpPr/>
          <p:nvPr/>
        </p:nvSpPr>
        <p:spPr>
          <a:xfrm>
            <a:off x="995958" y="1130381"/>
            <a:ext cx="7114920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года были проведены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общегородской мемориально-патронатной акции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уходу за памятниками, мемориальными досками, памятными знаками и захоронениями  участников Великой Отечественной войны, военачальников, Героев Советского Союза и Российской Федерации, посвященной Дню Победы, в которых приняло участие более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человек.</a:t>
            </a:r>
          </a:p>
        </p:txBody>
      </p:sp>
      <p:sp>
        <p:nvSpPr>
          <p:cNvPr id="19" name="Номер слайда 3">
            <a:extLst>
              <a:ext uri="{FF2B5EF4-FFF2-40B4-BE49-F238E27FC236}">
                <a16:creationId xmlns:a16="http://schemas.microsoft.com/office/drawing/2014/main" xmlns="" id="{57EA289A-7858-4921-8B44-CCAA2C867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47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4086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02BFDF6-6CB5-4AD1-AA16-187B7430275A}"/>
              </a:ext>
            </a:extLst>
          </p:cNvPr>
          <p:cNvSpPr/>
          <p:nvPr/>
        </p:nvSpPr>
        <p:spPr>
          <a:xfrm>
            <a:off x="949004" y="136525"/>
            <a:ext cx="7114920" cy="839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9" algn="ctr">
              <a:lnSpc>
                <a:spcPct val="115000"/>
              </a:lnSpc>
              <a:spcAft>
                <a:spcPts val="1000"/>
              </a:spcAft>
            </a:pP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Гражданско-патриотическая акция </a:t>
            </a:r>
            <a:b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«Это Победа! Моя и твоя!»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8E79049-8F82-4BFC-B309-16F38C77B5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r="10030"/>
          <a:stretch/>
        </p:blipFill>
        <p:spPr>
          <a:xfrm>
            <a:off x="4155778" y="1206883"/>
            <a:ext cx="2636025" cy="1734612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4FAA079-7B7A-41F1-B69A-5C638AB4AA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2" r="34985"/>
          <a:stretch/>
        </p:blipFill>
        <p:spPr>
          <a:xfrm>
            <a:off x="454811" y="4300627"/>
            <a:ext cx="3565096" cy="2430820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5489C0A-4CA1-44F7-982B-DFAA9253CF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9082" r="-1865" b="25138"/>
          <a:stretch/>
        </p:blipFill>
        <p:spPr>
          <a:xfrm>
            <a:off x="6369247" y="3070288"/>
            <a:ext cx="2636025" cy="1924592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04C3229-3C18-4342-A9EC-CF0F7E0646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880" y="1374406"/>
            <a:ext cx="1866088" cy="1399566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8439E6AA-4802-4A21-9FE0-620AFC4131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82" y="5148090"/>
            <a:ext cx="2057401" cy="1543051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0" name="Рисунок 9" descr="1494440.png">
            <a:extLst>
              <a:ext uri="{FF2B5EF4-FFF2-40B4-BE49-F238E27FC236}">
                <a16:creationId xmlns:a16="http://schemas.microsoft.com/office/drawing/2014/main" xmlns="" id="{A003DABA-164A-44AA-92B4-87E6EF18EE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77_stush.gif">
            <a:extLst>
              <a:ext uri="{FF2B5EF4-FFF2-40B4-BE49-F238E27FC236}">
                <a16:creationId xmlns:a16="http://schemas.microsoft.com/office/drawing/2014/main" xmlns="" id="{541ABC94-645D-4A3D-AF81-74D41927D9F6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11B041FC-8898-46F2-B2A7-E3C68634E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48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31DE976E-F4D9-4776-9820-C8E2C291D9EE}"/>
              </a:ext>
            </a:extLst>
          </p:cNvPr>
          <p:cNvSpPr/>
          <p:nvPr/>
        </p:nvSpPr>
        <p:spPr>
          <a:xfrm>
            <a:off x="428858" y="1200726"/>
            <a:ext cx="3617005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празднования Дня Победы управой района Южное Тушино было проведено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районных мероприятий, в которых приняло участие более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человек:</a:t>
            </a:r>
          </a:p>
          <a:p>
            <a:pPr marL="285756" indent="-285756">
              <a:buFontTx/>
              <a:buChar char="-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Гражданско-патриотическая акция «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Бессмертный полк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6" indent="-285756">
              <a:buFontTx/>
              <a:buChar char="-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Автопробег «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Победа! Моя и твоя!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285756" indent="-285756">
              <a:buFontTx/>
              <a:buChar char="-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Районное мероприятие «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Победа! Моя и твоя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 на территории парка «Полет».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F1514EC9-CD61-4D98-BAA0-52783F9D798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3" t="11468" r="30826" b="8349"/>
          <a:stretch/>
        </p:blipFill>
        <p:spPr>
          <a:xfrm>
            <a:off x="4187915" y="3070288"/>
            <a:ext cx="1905508" cy="1924592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6595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71F390D-CE37-4984-ADF0-0CC0353B512E}"/>
              </a:ext>
            </a:extLst>
          </p:cNvPr>
          <p:cNvSpPr/>
          <p:nvPr/>
        </p:nvSpPr>
        <p:spPr>
          <a:xfrm>
            <a:off x="-23591" y="365319"/>
            <a:ext cx="9060110" cy="450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9" algn="ctr">
              <a:lnSpc>
                <a:spcPct val="115000"/>
              </a:lnSpc>
              <a:spcAft>
                <a:spcPts val="1000"/>
              </a:spcAft>
            </a:pPr>
            <a:r>
              <a:rPr lang="ru-RU" sz="2200" dirty="0"/>
              <a:t> 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«Семья – волшебный символ жизни»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1C39ECB-0036-4D46-9BFF-6A9829A777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337" y="4828888"/>
            <a:ext cx="2697431" cy="1797584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0CCA169-3DB6-433E-A83D-226DE1D812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67" y="2173452"/>
            <a:ext cx="3633939" cy="2457570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C0E6C0C-A773-4733-B096-F26C9DA1E3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13"/>
          <a:stretch/>
        </p:blipFill>
        <p:spPr>
          <a:xfrm>
            <a:off x="4724113" y="2173453"/>
            <a:ext cx="3790622" cy="2457571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C2A782B-FDF6-43A6-94CC-DBC015A9D2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235" y="4828888"/>
            <a:ext cx="2697431" cy="1797585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0" name="Рисунок 9" descr="1494440.png">
            <a:extLst>
              <a:ext uri="{FF2B5EF4-FFF2-40B4-BE49-F238E27FC236}">
                <a16:creationId xmlns:a16="http://schemas.microsoft.com/office/drawing/2014/main" xmlns="" id="{79017CC4-FB5B-4892-8212-1F5A02B70E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77_stush.gif">
            <a:extLst>
              <a:ext uri="{FF2B5EF4-FFF2-40B4-BE49-F238E27FC236}">
                <a16:creationId xmlns:a16="http://schemas.microsoft.com/office/drawing/2014/main" xmlns="" id="{587C6D9F-3B6C-482E-97C0-E1F1688EE84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6" name="Номер слайда 3">
            <a:extLst>
              <a:ext uri="{FF2B5EF4-FFF2-40B4-BE49-F238E27FC236}">
                <a16:creationId xmlns:a16="http://schemas.microsoft.com/office/drawing/2014/main" xmlns="" id="{1B5DF8A4-B856-4700-838A-9FDE9E1C1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49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4AA1923E-2C13-4C59-9842-E1DE0DE752C6}"/>
              </a:ext>
            </a:extLst>
          </p:cNvPr>
          <p:cNvSpPr/>
          <p:nvPr/>
        </p:nvSpPr>
        <p:spPr>
          <a:xfrm>
            <a:off x="1040199" y="1144591"/>
            <a:ext cx="7023725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июля 2022 года в КЦ «Салют» прошло мероприятие «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– волшебный символ жизни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посвященное Дню семьи, любви и верности, в котором приняло участие порядка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человек.</a:t>
            </a:r>
          </a:p>
        </p:txBody>
      </p:sp>
    </p:spTree>
    <p:extLst>
      <p:ext uri="{BB962C8B-B14F-4D97-AF65-F5344CB8AC3E}">
        <p14:creationId xmlns:p14="http://schemas.microsoft.com/office/powerpoint/2010/main" val="166115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94440.png">
            <a:extLst>
              <a:ext uri="{FF2B5EF4-FFF2-40B4-BE49-F238E27FC236}">
                <a16:creationId xmlns:a16="http://schemas.microsoft.com/office/drawing/2014/main" xmlns="" id="{3953005B-CF10-45AD-AAA7-F0F73B3AED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7DE94F87-5999-491E-BCA7-7E3D60EAE244}"/>
              </a:ext>
            </a:extLst>
          </p:cNvPr>
          <p:cNvSpPr/>
          <p:nvPr/>
        </p:nvSpPr>
        <p:spPr>
          <a:xfrm>
            <a:off x="502548" y="1880856"/>
            <a:ext cx="8275772" cy="23522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numCol="2">
            <a:spAutoFit/>
          </a:bodyPr>
          <a:lstStyle/>
          <a:p>
            <a:pPr algn="ctr"/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77_stush.gif">
            <a:extLst>
              <a:ext uri="{FF2B5EF4-FFF2-40B4-BE49-F238E27FC236}">
                <a16:creationId xmlns:a16="http://schemas.microsoft.com/office/drawing/2014/main" xmlns="" id="{BA863480-7F28-450D-AEA4-527D59C636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9B42A29-A226-4EDB-B912-DEE230F77429}"/>
              </a:ext>
            </a:extLst>
          </p:cNvPr>
          <p:cNvSpPr/>
          <p:nvPr/>
        </p:nvSpPr>
        <p:spPr>
          <a:xfrm>
            <a:off x="502547" y="1905037"/>
            <a:ext cx="8275772" cy="35833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numCol="2">
            <a:spAutoFit/>
          </a:bodyPr>
          <a:lstStyle/>
          <a:p>
            <a:pPr marL="534999">
              <a:tabLst>
                <a:tab pos="63025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б-р. Яна Райниса, д. 37, д. 37 к. 1;</a:t>
            </a:r>
          </a:p>
          <a:p>
            <a:pPr marL="534999">
              <a:tabLst>
                <a:tab pos="63025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б-р. Яна Райниса, д. 39;</a:t>
            </a:r>
          </a:p>
          <a:p>
            <a:pPr marL="534999">
              <a:tabLst>
                <a:tab pos="63025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б-р. Яна Райниса, д. 41 к. 2;</a:t>
            </a:r>
          </a:p>
          <a:p>
            <a:pPr marL="534999">
              <a:tabLst>
                <a:tab pos="63025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б-р. Яна Райниса, д. 43;</a:t>
            </a:r>
          </a:p>
          <a:p>
            <a:pPr marL="534999">
              <a:tabLst>
                <a:tab pos="63025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б-р. Яна Райниса, д. 45 к. 2;</a:t>
            </a:r>
          </a:p>
          <a:p>
            <a:pPr marL="534999">
              <a:tabLst>
                <a:tab pos="63025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б-р. Яна Райниса, д. 1, д. 11, 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д. 5, д. 7, д. 9;</a:t>
            </a:r>
          </a:p>
          <a:p>
            <a:pPr algn="ctr"/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61957"/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61957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Туристская ул., д. 1, д. 3;</a:t>
            </a:r>
          </a:p>
          <a:p>
            <a:pPr marL="361957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Туристская ул., д. 11;</a:t>
            </a:r>
          </a:p>
          <a:p>
            <a:pPr marL="361957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Туристская ул., д. 7, д. 9;</a:t>
            </a:r>
          </a:p>
          <a:p>
            <a:pPr marL="361957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Аэродромная ул., д. 10 к. 1, д. 10 к. 2, 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д. 12 к. 1; 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Нелидовская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ул., д. 22.</a:t>
            </a:r>
          </a:p>
          <a:p>
            <a:pPr algn="ctr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43CE2F48-0037-4A5D-97B8-C31691F4BC45}"/>
              </a:ext>
            </a:extLst>
          </p:cNvPr>
          <p:cNvSpPr/>
          <p:nvPr/>
        </p:nvSpPr>
        <p:spPr>
          <a:xfrm>
            <a:off x="879894" y="61442"/>
            <a:ext cx="7332453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 panose="02020603050405020304"/>
              </a:rPr>
              <a:t>В рамках реализации программы по благоустройству  дворовых территорий в 202</a:t>
            </a:r>
            <a:r>
              <a:rPr lang="en-US" sz="2200" b="1" dirty="0">
                <a:solidFill>
                  <a:srgbClr val="4E67C8">
                    <a:lumMod val="75000"/>
                  </a:srgbClr>
                </a:solidFill>
                <a:latin typeface="Times New Roman" panose="02020603050405020304"/>
              </a:rPr>
              <a:t>2</a:t>
            </a:r>
            <a: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 panose="02020603050405020304"/>
              </a:rPr>
              <a:t> году выполнены работы по комплексному благоустройству в соответствии с современными требованиями и потребностями жителей</a:t>
            </a:r>
            <a:b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 panose="02020603050405020304"/>
              </a:rPr>
            </a:br>
            <a: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 panose="02020603050405020304"/>
              </a:rPr>
              <a:t>по адресам: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788284-FC5B-4EE6-8B2F-9057E611B0F7}"/>
              </a:ext>
            </a:extLst>
          </p:cNvPr>
          <p:cNvSpPr txBox="1"/>
          <p:nvPr/>
        </p:nvSpPr>
        <p:spPr>
          <a:xfrm>
            <a:off x="502548" y="3696737"/>
            <a:ext cx="827577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объем затрат на реализацию программы составил </a:t>
            </a:r>
          </a:p>
          <a:p>
            <a:pPr lvl="0" algn="ctr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183,7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B1680D38-8274-4600-9312-631538003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5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46EAA459-62B5-4180-B8D6-B58944AC6C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" r="5834" b="965"/>
          <a:stretch/>
        </p:blipFill>
        <p:spPr bwMode="auto">
          <a:xfrm>
            <a:off x="4794293" y="4626638"/>
            <a:ext cx="3285807" cy="2057213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xmlns="" id="{7AD4F751-2C26-4FF3-B6F5-1E9C5ECD10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3" r="2916" b="1566"/>
          <a:stretch/>
        </p:blipFill>
        <p:spPr bwMode="auto">
          <a:xfrm>
            <a:off x="1220238" y="4626638"/>
            <a:ext cx="3285807" cy="2057213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81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0ADF070-0BE5-4C51-8B56-0E923711BE6A}"/>
              </a:ext>
            </a:extLst>
          </p:cNvPr>
          <p:cNvSpPr/>
          <p:nvPr/>
        </p:nvSpPr>
        <p:spPr>
          <a:xfrm>
            <a:off x="949004" y="210652"/>
            <a:ext cx="7114919" cy="450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9" algn="ctr">
              <a:lnSpc>
                <a:spcPct val="115000"/>
              </a:lnSpc>
              <a:spcAft>
                <a:spcPts val="1000"/>
              </a:spcAft>
            </a:pP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двора «Лучший город земли»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06363-BA40-42ED-A6F5-CE4E47EFD2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253" y="2181062"/>
            <a:ext cx="2090278" cy="2090278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3941DAB-394B-44B9-BAEB-82E822900E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261" y="4399898"/>
            <a:ext cx="3057984" cy="2293488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6CAD45A-BDA8-4A0B-B0DA-3884354656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2" t="1931" r="36034" b="24709"/>
          <a:stretch/>
        </p:blipFill>
        <p:spPr>
          <a:xfrm flipH="1">
            <a:off x="2437226" y="2170017"/>
            <a:ext cx="1201316" cy="2105637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4DCC0F3F-EB9A-4BEA-9D3D-93C263CDF8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0"/>
          <a:stretch/>
        </p:blipFill>
        <p:spPr>
          <a:xfrm>
            <a:off x="1056158" y="4405908"/>
            <a:ext cx="2582384" cy="2287478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A0FAB902-C158-429E-A8B3-1F1F47EEE4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739" y="2185375"/>
            <a:ext cx="2090279" cy="2090279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AB84910-DCD1-43B9-8A4A-FF0ABBB5EEE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6" r="31028" b="28930"/>
          <a:stretch/>
        </p:blipFill>
        <p:spPr>
          <a:xfrm>
            <a:off x="1056158" y="2185374"/>
            <a:ext cx="1201316" cy="2105637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0" name="Рисунок 9" descr="1494440.png">
            <a:extLst>
              <a:ext uri="{FF2B5EF4-FFF2-40B4-BE49-F238E27FC236}">
                <a16:creationId xmlns:a16="http://schemas.microsoft.com/office/drawing/2014/main" xmlns="" id="{592FF9D6-B7EA-4E3F-9195-862250886E3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77_stush.gif">
            <a:extLst>
              <a:ext uri="{FF2B5EF4-FFF2-40B4-BE49-F238E27FC236}">
                <a16:creationId xmlns:a16="http://schemas.microsoft.com/office/drawing/2014/main" xmlns="" id="{815B28CF-DB73-4FC7-9686-591D08C85352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364A4ACE-28C7-4AEF-836C-618836CBC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50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2814F2D6-40DD-4332-9EF3-FDB56FA9E9BB}"/>
              </a:ext>
            </a:extLst>
          </p:cNvPr>
          <p:cNvSpPr/>
          <p:nvPr/>
        </p:nvSpPr>
        <p:spPr>
          <a:xfrm>
            <a:off x="1040199" y="1144591"/>
            <a:ext cx="7023725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сентября 2022 года на детской дворовой площадке (ул. Туристская) состоялся праздник двора «Лучший город земли», посвященный празднованию Дня города, в котором приняло участие более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человек.</a:t>
            </a:r>
          </a:p>
        </p:txBody>
      </p:sp>
    </p:spTree>
    <p:extLst>
      <p:ext uri="{BB962C8B-B14F-4D97-AF65-F5344CB8AC3E}">
        <p14:creationId xmlns:p14="http://schemas.microsoft.com/office/powerpoint/2010/main" val="305621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8F0371F-495B-4259-B920-DB5E3B84E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85CB-E9F7-4900-9F51-357E35917D6F}" type="slidenum">
              <a:rPr lang="ru-RU" smtClean="0"/>
              <a:t>51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94151D6-75FF-4303-92A9-B3FB0E2B569E}"/>
              </a:ext>
            </a:extLst>
          </p:cNvPr>
          <p:cNvSpPr/>
          <p:nvPr/>
        </p:nvSpPr>
        <p:spPr>
          <a:xfrm>
            <a:off x="0" y="1"/>
            <a:ext cx="9060110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9" algn="ctr">
              <a:lnSpc>
                <a:spcPct val="115000"/>
              </a:lnSpc>
              <a:spcAft>
                <a:spcPts val="1000"/>
              </a:spcAft>
            </a:pP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6098BCA-9578-4FA0-93D5-E59B251E2486}"/>
              </a:ext>
            </a:extLst>
          </p:cNvPr>
          <p:cNvSpPr/>
          <p:nvPr/>
        </p:nvSpPr>
        <p:spPr>
          <a:xfrm>
            <a:off x="1005096" y="0"/>
            <a:ext cx="705882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Торжественные мероприятия по возложению цветов к памятным знакам в рамках празднования 81-годовщины контрнаступления советских войск в Битве под Москвой и Дню Героев Отечества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B5F0AEE-86C1-4C63-BA4A-BA8FFE3143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70" y="1879476"/>
            <a:ext cx="3196522" cy="1798044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8790548-2215-4BE2-B23B-77874CAC4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781" y="3891143"/>
            <a:ext cx="3399273" cy="2554545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7FA18DD3-BE8F-47B9-9025-3F8EFA3AE1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692" y="1879476"/>
            <a:ext cx="2392616" cy="1798044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2C0E6095-282E-40C5-AD69-36DDBDD2F3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531" y="1879476"/>
            <a:ext cx="3196523" cy="1798044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9" name="Рисунок 8" descr="1494440.png">
            <a:extLst>
              <a:ext uri="{FF2B5EF4-FFF2-40B4-BE49-F238E27FC236}">
                <a16:creationId xmlns:a16="http://schemas.microsoft.com/office/drawing/2014/main" xmlns="" id="{260E11B8-8720-4DB4-B70F-9620A5F46B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77_stush.gif">
            <a:extLst>
              <a:ext uri="{FF2B5EF4-FFF2-40B4-BE49-F238E27FC236}">
                <a16:creationId xmlns:a16="http://schemas.microsoft.com/office/drawing/2014/main" xmlns="" id="{2309E620-6D27-4E77-976E-6D35934C2B2C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xmlns="" id="{9943C8EF-46BA-43F2-84F9-E7E92D3AA295}"/>
              </a:ext>
            </a:extLst>
          </p:cNvPr>
          <p:cNvSpPr txBox="1">
            <a:spLocks/>
          </p:cNvSpPr>
          <p:nvPr/>
        </p:nvSpPr>
        <p:spPr>
          <a:xfrm>
            <a:off x="6610350" y="65087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51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590FF83D-4E0C-4C18-9534-09DD20C823DA}"/>
              </a:ext>
            </a:extLst>
          </p:cNvPr>
          <p:cNvSpPr/>
          <p:nvPr/>
        </p:nvSpPr>
        <p:spPr>
          <a:xfrm>
            <a:off x="179170" y="3891143"/>
            <a:ext cx="5142211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декабря 2022 года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рамках празднования 81-годовщины контрнаступления советских войск в Битве под Москвой и Дню Героев Отечества состоялись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торжественные мероприятия по возложению цветов к памятным знакам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мероприятиях приняли участие активисты района, ветераны ВОВ, депутаты Совета депутатов, пациенты Центра имени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Л.И.Швецовой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учащиеся образовательных учреждений района.</a:t>
            </a:r>
          </a:p>
        </p:txBody>
      </p:sp>
    </p:spTree>
    <p:extLst>
      <p:ext uri="{BB962C8B-B14F-4D97-AF65-F5344CB8AC3E}">
        <p14:creationId xmlns:p14="http://schemas.microsoft.com/office/powerpoint/2010/main" val="139746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42586" y="359548"/>
            <a:ext cx="705882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Ёлка главы управы </a:t>
            </a:r>
          </a:p>
        </p:txBody>
      </p:sp>
      <p:pic>
        <p:nvPicPr>
          <p:cNvPr id="11" name="Рисунок 10" descr="149444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77_stush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5" r="12860"/>
          <a:stretch/>
        </p:blipFill>
        <p:spPr>
          <a:xfrm>
            <a:off x="2907578" y="2110657"/>
            <a:ext cx="6020918" cy="3799230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sp>
        <p:nvSpPr>
          <p:cNvPr id="18" name="Номер слайда 3">
            <a:extLst>
              <a:ext uri="{FF2B5EF4-FFF2-40B4-BE49-F238E27FC236}">
                <a16:creationId xmlns:a16="http://schemas.microsoft.com/office/drawing/2014/main" xmlns="" id="{959C49B6-8DFF-49DD-83EB-B335D4C0C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52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D2EACC4-356A-44B7-9AEF-D465A3E0B2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32" y="3602542"/>
            <a:ext cx="2341149" cy="3118934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FDC5ED1-882F-47F6-BDFA-CEDCA50509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54" y="1751878"/>
            <a:ext cx="2347226" cy="1760419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40C8670-8D29-442F-9393-691DA59F070A}"/>
              </a:ext>
            </a:extLst>
          </p:cNvPr>
          <p:cNvSpPr/>
          <p:nvPr/>
        </p:nvSpPr>
        <p:spPr>
          <a:xfrm>
            <a:off x="1042586" y="1043220"/>
            <a:ext cx="6919596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декабря 2022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в ГБУК г. Москвы ОКЦ СЗАО ОСП «КЦ «Салют»» была проведена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Ёлка главы управы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600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юных жителей района.</a:t>
            </a:r>
          </a:p>
        </p:txBody>
      </p:sp>
    </p:spTree>
    <p:extLst>
      <p:ext uri="{BB962C8B-B14F-4D97-AF65-F5344CB8AC3E}">
        <p14:creationId xmlns:p14="http://schemas.microsoft.com/office/powerpoint/2010/main" val="71331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49444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77_stus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2207904-BD75-4975-A3BF-D5E9F3CB4BCD}"/>
              </a:ext>
            </a:extLst>
          </p:cNvPr>
          <p:cNvSpPr/>
          <p:nvPr/>
        </p:nvSpPr>
        <p:spPr>
          <a:xfrm>
            <a:off x="1064790" y="219371"/>
            <a:ext cx="70144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и оказание помощи семьям мобилизованных района Южное Тушино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340768"/>
            <a:ext cx="2864750" cy="5095366"/>
          </a:xfrm>
          <a:prstGeom prst="rect">
            <a:avLst/>
          </a:prstGeom>
          <a:ln w="19050">
            <a:solidFill>
              <a:srgbClr val="2F5597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" y="3645824"/>
            <a:ext cx="3720413" cy="2790310"/>
          </a:xfrm>
          <a:prstGeom prst="rect">
            <a:avLst/>
          </a:prstGeom>
          <a:ln w="19050">
            <a:solidFill>
              <a:srgbClr val="2F5597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28651" y="1202070"/>
            <a:ext cx="3720413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+mj-lt"/>
              </a:rPr>
              <a:t>С октября 2022 года и по настоящее время управой района, советом депутатов муниципального округа Южное Тушино, общественными советниками и общественными организациями района осуществляется </a:t>
            </a:r>
            <a:r>
              <a:rPr lang="ru-RU" sz="1600" b="1" dirty="0">
                <a:latin typeface="+mj-lt"/>
              </a:rPr>
              <a:t>благотворительная помощь мобилизованным воинам и их семьям</a:t>
            </a:r>
            <a:r>
              <a:rPr lang="ru-RU" sz="1600" dirty="0">
                <a:latin typeface="+mj-lt"/>
              </a:rPr>
              <a:t>.</a:t>
            </a: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9B119E41-D467-4136-A589-BA7435D48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53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645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49444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77_stus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67E9F5B-53E9-44D9-8E39-CF1D2BE1CC34}"/>
              </a:ext>
            </a:extLst>
          </p:cNvPr>
          <p:cNvSpPr/>
          <p:nvPr/>
        </p:nvSpPr>
        <p:spPr>
          <a:xfrm>
            <a:off x="1005096" y="219371"/>
            <a:ext cx="70529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Поздравление Президента Российской Федерации ветеранам Великой Отечественной войны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6BD90B4-1BEC-45AE-B807-2AC870932745}"/>
              </a:ext>
            </a:extLst>
          </p:cNvPr>
          <p:cNvSpPr/>
          <p:nvPr/>
        </p:nvSpPr>
        <p:spPr>
          <a:xfrm>
            <a:off x="700316" y="1113313"/>
            <a:ext cx="77433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2022 году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управой района Южное Тушино совместно с  Отделом социальной защиты населения по районам Северное и Южное Тушино были вручены персональные поздравления с подарком в количестве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51" y="2193315"/>
            <a:ext cx="3502613" cy="4211892"/>
          </a:xfrm>
          <a:prstGeom prst="rect">
            <a:avLst/>
          </a:prstGeom>
          <a:ln w="19050">
            <a:solidFill>
              <a:srgbClr val="2F5597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656" y="2209313"/>
            <a:ext cx="3617150" cy="4195893"/>
          </a:xfrm>
          <a:prstGeom prst="rect">
            <a:avLst/>
          </a:prstGeom>
          <a:ln w="19050">
            <a:solidFill>
              <a:srgbClr val="2F5597"/>
            </a:solidFill>
          </a:ln>
        </p:spPr>
      </p:pic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2EDB5F69-E684-4C03-9172-CB8871543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54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1587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49444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77_stush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2207904-BD75-4975-A3BF-D5E9F3CB4BCD}"/>
              </a:ext>
            </a:extLst>
          </p:cNvPr>
          <p:cNvSpPr/>
          <p:nvPr/>
        </p:nvSpPr>
        <p:spPr>
          <a:xfrm>
            <a:off x="1064790" y="219371"/>
            <a:ext cx="70144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Призывная кампания </a:t>
            </a:r>
          </a:p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гг.</a:t>
            </a: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0331257"/>
              </p:ext>
            </p:extLst>
          </p:nvPr>
        </p:nvGraphicFramePr>
        <p:xfrm>
          <a:off x="664016" y="1581267"/>
          <a:ext cx="7851334" cy="5148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907704" y="1180427"/>
            <a:ext cx="6480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+mj-lt"/>
              </a:rPr>
              <a:t>Анализ выполнения призывных кампании в 2022 году</a:t>
            </a:r>
          </a:p>
        </p:txBody>
      </p:sp>
      <p:sp>
        <p:nvSpPr>
          <p:cNvPr id="9" name="Номер слайда 3">
            <a:extLst>
              <a:ext uri="{FF2B5EF4-FFF2-40B4-BE49-F238E27FC236}">
                <a16:creationId xmlns:a16="http://schemas.microsoft.com/office/drawing/2014/main" xmlns="" id="{3B1E9B1B-C1B7-47BA-B150-3AF18A4BA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55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681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49444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77_stus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2207904-BD75-4975-A3BF-D5E9F3CB4BCD}"/>
              </a:ext>
            </a:extLst>
          </p:cNvPr>
          <p:cNvSpPr/>
          <p:nvPr/>
        </p:nvSpPr>
        <p:spPr>
          <a:xfrm>
            <a:off x="1064790" y="236437"/>
            <a:ext cx="70144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мест отбывания наказания </a:t>
            </a:r>
          </a:p>
          <a:p>
            <a:pPr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исправительным и обязательным работам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749B576-5DFF-410E-8C87-F5CE14DFD3CE}"/>
              </a:ext>
            </a:extLst>
          </p:cNvPr>
          <p:cNvSpPr txBox="1"/>
          <p:nvPr/>
        </p:nvSpPr>
        <p:spPr>
          <a:xfrm>
            <a:off x="949005" y="1237814"/>
            <a:ext cx="7308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2022 году в ГБУ г. Москвы «Жилищник района Южное Тушино» отбыли наказание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осужденных.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EE05843-F832-4892-AD07-8921F99E2467}"/>
              </a:ext>
            </a:extLst>
          </p:cNvPr>
          <p:cNvSpPr txBox="1"/>
          <p:nvPr/>
        </p:nvSpPr>
        <p:spPr>
          <a:xfrm>
            <a:off x="2385776" y="5743177"/>
            <a:ext cx="45958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человек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виде обязательных работ;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человека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виде исправительных работ;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человек продолжают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отбывать наказание.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762" y="1988840"/>
            <a:ext cx="5868144" cy="3667590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sp>
        <p:nvSpPr>
          <p:cNvPr id="15" name="Номер слайда 3">
            <a:extLst>
              <a:ext uri="{FF2B5EF4-FFF2-40B4-BE49-F238E27FC236}">
                <a16:creationId xmlns:a16="http://schemas.microsoft.com/office/drawing/2014/main" xmlns="" id="{981C52CD-AE80-4B19-9623-A3B6FEDAB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56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8895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62" y="221080"/>
            <a:ext cx="9149897" cy="1692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algn="ctr">
              <a:defRPr sz="2400" b="1" cap="all">
                <a:ln/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200" cap="none" dirty="0">
                <a:solidFill>
                  <a:srgbClr val="2F5597"/>
                </a:solidFill>
              </a:rPr>
              <a:t>На территории района Южное Тушино работает </a:t>
            </a:r>
          </a:p>
          <a:p>
            <a:r>
              <a:rPr lang="ru-RU" sz="2200" cap="none" dirty="0">
                <a:solidFill>
                  <a:srgbClr val="2F5597"/>
                </a:solidFill>
              </a:rPr>
              <a:t>Окружное ГБУ ЦДМСИ «Крылья»</a:t>
            </a:r>
          </a:p>
          <a:p>
            <a:endParaRPr lang="ru-RU" sz="1400" cap="none" dirty="0">
              <a:solidFill>
                <a:srgbClr val="2F5597"/>
              </a:solidFill>
            </a:endParaRPr>
          </a:p>
          <a:p>
            <a:endParaRPr lang="ru-RU" sz="1400" cap="none" dirty="0">
              <a:solidFill>
                <a:srgbClr val="2F5597"/>
              </a:solidFill>
            </a:endParaRPr>
          </a:p>
          <a:p>
            <a:r>
              <a:rPr lang="ru-RU" sz="1600" cap="none" dirty="0">
                <a:solidFill>
                  <a:schemeClr val="tx1"/>
                </a:solidFill>
              </a:rPr>
              <a:t>Основной задачей является работа с населением по месту жительства в сфере досуговой, </a:t>
            </a:r>
          </a:p>
          <a:p>
            <a:r>
              <a:rPr lang="ru-RU" sz="1600" cap="none" dirty="0">
                <a:solidFill>
                  <a:schemeClr val="tx1"/>
                </a:solidFill>
              </a:rPr>
              <a:t>социально-воспитательной, физкультурно-оздоровительной и спортивной работы.</a:t>
            </a:r>
          </a:p>
        </p:txBody>
      </p:sp>
      <p:pic>
        <p:nvPicPr>
          <p:cNvPr id="14" name="Рисунок 13" descr="149444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 descr="77_stush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586" y="2324982"/>
            <a:ext cx="2921712" cy="2420224"/>
          </a:xfrm>
          <a:prstGeom prst="rect">
            <a:avLst/>
          </a:prstGeom>
          <a:ln w="19050">
            <a:solidFill>
              <a:srgbClr val="2F5597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348" y="4893158"/>
            <a:ext cx="3028951" cy="1508796"/>
          </a:xfrm>
          <a:prstGeom prst="rect">
            <a:avLst/>
          </a:prstGeom>
          <a:ln w="19050">
            <a:solidFill>
              <a:srgbClr val="2F5597"/>
            </a:solidFill>
          </a:ln>
        </p:spPr>
      </p:pic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xmlns="" id="{2FBE51B1-BA16-4067-9FBD-271699576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57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11C95AF2-0A60-4D7D-8AE2-218A483F12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9317451"/>
              </p:ext>
            </p:extLst>
          </p:nvPr>
        </p:nvGraphicFramePr>
        <p:xfrm>
          <a:off x="-122033" y="2124217"/>
          <a:ext cx="4021727" cy="2312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F4B7F24-731F-4D1E-B81B-14FFADDE0147}"/>
              </a:ext>
            </a:extLst>
          </p:cNvPr>
          <p:cNvSpPr txBox="1"/>
          <p:nvPr/>
        </p:nvSpPr>
        <p:spPr>
          <a:xfrm>
            <a:off x="3308415" y="2559680"/>
            <a:ext cx="2527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+mj-lt"/>
              </a:rPr>
              <a:t>За 2022 год было проведено </a:t>
            </a:r>
            <a:r>
              <a:rPr lang="ru-RU" b="1" u="sng" dirty="0">
                <a:latin typeface="+mj-lt"/>
              </a:rPr>
              <a:t>85</a:t>
            </a:r>
            <a:r>
              <a:rPr lang="ru-RU" dirty="0">
                <a:latin typeface="+mj-lt"/>
              </a:rPr>
              <a:t> мероприятий с участием </a:t>
            </a:r>
            <a:r>
              <a:rPr lang="ru-RU" b="1" u="sng" dirty="0">
                <a:latin typeface="+mj-lt"/>
              </a:rPr>
              <a:t>2885</a:t>
            </a:r>
            <a:r>
              <a:rPr lang="ru-RU" dirty="0">
                <a:latin typeface="+mj-lt"/>
              </a:rPr>
              <a:t> человек.</a:t>
            </a:r>
          </a:p>
        </p:txBody>
      </p:sp>
      <p:graphicFrame>
        <p:nvGraphicFramePr>
          <p:cNvPr id="18" name="Таблица 18">
            <a:extLst>
              <a:ext uri="{FF2B5EF4-FFF2-40B4-BE49-F238E27FC236}">
                <a16:creationId xmlns:a16="http://schemas.microsoft.com/office/drawing/2014/main" xmlns="" id="{4D9443BA-46E1-443A-9918-33EA9C2CF2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84774"/>
              </p:ext>
            </p:extLst>
          </p:nvPr>
        </p:nvGraphicFramePr>
        <p:xfrm>
          <a:off x="502548" y="4872574"/>
          <a:ext cx="5000685" cy="15293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6895">
                  <a:extLst>
                    <a:ext uri="{9D8B030D-6E8A-4147-A177-3AD203B41FA5}">
                      <a16:colId xmlns:a16="http://schemas.microsoft.com/office/drawing/2014/main" xmlns="" val="2775587620"/>
                    </a:ext>
                  </a:extLst>
                </a:gridCol>
                <a:gridCol w="1666895">
                  <a:extLst>
                    <a:ext uri="{9D8B030D-6E8A-4147-A177-3AD203B41FA5}">
                      <a16:colId xmlns:a16="http://schemas.microsoft.com/office/drawing/2014/main" xmlns="" val="263808557"/>
                    </a:ext>
                  </a:extLst>
                </a:gridCol>
                <a:gridCol w="1666895">
                  <a:extLst>
                    <a:ext uri="{9D8B030D-6E8A-4147-A177-3AD203B41FA5}">
                      <a16:colId xmlns:a16="http://schemas.microsoft.com/office/drawing/2014/main" xmlns="" val="1343976394"/>
                    </a:ext>
                  </a:extLst>
                </a:gridCol>
              </a:tblGrid>
              <a:tr h="354230"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+mj-lt"/>
                        </a:rPr>
                        <a:t>Досуговые секции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+mj-lt"/>
                        </a:rPr>
                        <a:t>Спортивные секции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96441451"/>
                  </a:ext>
                </a:extLst>
              </a:tr>
              <a:tr h="35423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+mj-lt"/>
                        </a:rPr>
                        <a:t>Кл-во секций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latin typeface="+mj-lt"/>
                        </a:rPr>
                        <a:t>36 шт.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latin typeface="+mj-lt"/>
                        </a:rPr>
                        <a:t>13 шт.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095247678"/>
                  </a:ext>
                </a:extLst>
              </a:tr>
              <a:tr h="513075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+mj-lt"/>
                        </a:rPr>
                        <a:t>Кол-во занимающихся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j-lt"/>
                        </a:rPr>
                        <a:t>527 чел.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j-lt"/>
                        </a:rPr>
                        <a:t>290 чел.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78135579"/>
                  </a:ext>
                </a:extLst>
              </a:tr>
              <a:tr h="307845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+mj-lt"/>
                        </a:rPr>
                        <a:t>Всего 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j-lt"/>
                        </a:rPr>
                        <a:t>817 чел.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67920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996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49444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77_stus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01290" y="419060"/>
            <a:ext cx="8487288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спортивной работы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98660" y="1186142"/>
            <a:ext cx="4129324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жителей района созданы </a:t>
            </a:r>
          </a:p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необходимые условия для проведения досуга и занятий спортом, как в помещениях учреждений, так и на открытых дворовых спортивных площадках.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4CD70F06-B3A9-4602-B418-7B28351981D3}"/>
              </a:ext>
            </a:extLst>
          </p:cNvPr>
          <p:cNvSpPr/>
          <p:nvPr/>
        </p:nvSpPr>
        <p:spPr>
          <a:xfrm>
            <a:off x="4786145" y="1186141"/>
            <a:ext cx="4102432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Катки с естественным льдом:</a:t>
            </a:r>
          </a:p>
          <a:p>
            <a:pPr marL="342907" indent="-342907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Нелидовская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 18;</a:t>
            </a:r>
          </a:p>
          <a:p>
            <a:pPr marL="342907" indent="-342907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Фабрициуса, д. 20;</a:t>
            </a:r>
          </a:p>
          <a:p>
            <a:pPr marL="342907" indent="-342907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Походный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-д, д. 9, корп. 2;</a:t>
            </a:r>
          </a:p>
          <a:p>
            <a:pPr marL="342907" indent="-342907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Свободы, д. 43;</a:t>
            </a:r>
          </a:p>
          <a:p>
            <a:pPr marL="342907" indent="-342907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Фабрициуса, д. 27, корп. 2;</a:t>
            </a:r>
          </a:p>
          <a:p>
            <a:pPr marL="342907" indent="-342907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Василия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Петушкова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 20, корп. 1.</a:t>
            </a:r>
          </a:p>
          <a:p>
            <a:pPr algn="ctr"/>
            <a:r>
              <a:rPr lang="ru-RU" sz="16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Каток с искусственным покрытием:</a:t>
            </a:r>
          </a:p>
          <a:p>
            <a:pPr marL="285756" indent="-285756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Василия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Петушкова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вл. 2.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01"/>
          <a:stretch/>
        </p:blipFill>
        <p:spPr>
          <a:xfrm>
            <a:off x="4829724" y="4091250"/>
            <a:ext cx="3985920" cy="2256996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3" r="16903" b="11132"/>
          <a:stretch/>
        </p:blipFill>
        <p:spPr>
          <a:xfrm>
            <a:off x="644790" y="2555643"/>
            <a:ext cx="3329244" cy="2490858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pic>
        <p:nvPicPr>
          <p:cNvPr id="21" name="Picture 4" descr="https://winzoro.net/uploads/iconsets/1-seasons-tweeting/winter-skating-no-text.png">
            <a:extLst>
              <a:ext uri="{FF2B5EF4-FFF2-40B4-BE49-F238E27FC236}">
                <a16:creationId xmlns:a16="http://schemas.microsoft.com/office/drawing/2014/main" xmlns="" id="{6B78940C-D75E-437C-983F-535E75258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83968" y="4911746"/>
            <a:ext cx="1456512" cy="145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49"/>
          <a:stretch/>
        </p:blipFill>
        <p:spPr>
          <a:xfrm>
            <a:off x="554163" y="4980867"/>
            <a:ext cx="3419872" cy="1709218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8" descr="Картинки по запросу спорт png">
            <a:extLst>
              <a:ext uri="{FF2B5EF4-FFF2-40B4-BE49-F238E27FC236}">
                <a16:creationId xmlns:a16="http://schemas.microsoft.com/office/drawing/2014/main" xmlns="" id="{1A84963A-77FF-417B-B3C7-F8C52C6AE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51" y="4291015"/>
            <a:ext cx="2046983" cy="123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Номер слайда 3">
            <a:extLst>
              <a:ext uri="{FF2B5EF4-FFF2-40B4-BE49-F238E27FC236}">
                <a16:creationId xmlns:a16="http://schemas.microsoft.com/office/drawing/2014/main" xmlns="" id="{460B3021-EBF9-4179-B243-4F375098A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58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1917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94440.png">
            <a:extLst>
              <a:ext uri="{FF2B5EF4-FFF2-40B4-BE49-F238E27FC236}">
                <a16:creationId xmlns:a16="http://schemas.microsoft.com/office/drawing/2014/main" xmlns="" id="{EDEEF694-01BF-4204-8FBC-D42AA05D11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77_stush.gif">
            <a:extLst>
              <a:ext uri="{FF2B5EF4-FFF2-40B4-BE49-F238E27FC236}">
                <a16:creationId xmlns:a16="http://schemas.microsoft.com/office/drawing/2014/main" xmlns="" id="{AE9DB0A1-6C39-44FF-83F6-01D041F6BD4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662CDDF-BD33-403A-946A-BB031C2AB7F5}"/>
              </a:ext>
            </a:extLst>
          </p:cNvPr>
          <p:cNvSpPr/>
          <p:nvPr/>
        </p:nvSpPr>
        <p:spPr>
          <a:xfrm>
            <a:off x="949004" y="205660"/>
            <a:ext cx="711492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по делам несовершеннолетних и защите их прав</a:t>
            </a:r>
          </a:p>
        </p:txBody>
      </p:sp>
      <p:sp>
        <p:nvSpPr>
          <p:cNvPr id="9" name="Номер слайда 3">
            <a:extLst>
              <a:ext uri="{FF2B5EF4-FFF2-40B4-BE49-F238E27FC236}">
                <a16:creationId xmlns:a16="http://schemas.microsoft.com/office/drawing/2014/main" xmlns="" id="{A0BB5688-DD59-4B92-93B2-938ED9D9D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100" b="1">
                <a:solidFill>
                  <a:schemeClr val="tx1"/>
                </a:solidFill>
                <a:latin typeface="+mj-lt"/>
              </a:rPr>
              <a:pPr/>
              <a:t>59</a:t>
            </a:fld>
            <a:endParaRPr lang="ru-RU" sz="105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7A80E8A-8B74-4FFB-8477-373F27C3C0AD}"/>
              </a:ext>
            </a:extLst>
          </p:cNvPr>
          <p:cNvSpPr/>
          <p:nvPr/>
        </p:nvSpPr>
        <p:spPr>
          <a:xfrm>
            <a:off x="2686052" y="1285660"/>
            <a:ext cx="6201357" cy="50877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E400A19-389B-423E-B851-7EA661CBDDB4}"/>
              </a:ext>
            </a:extLst>
          </p:cNvPr>
          <p:cNvSpPr/>
          <p:nvPr/>
        </p:nvSpPr>
        <p:spPr>
          <a:xfrm>
            <a:off x="256593" y="1940767"/>
            <a:ext cx="2290665" cy="25709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86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отчетный период проведено:</a:t>
            </a:r>
            <a:endParaRPr lang="ru-RU" sz="252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286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24</a:t>
            </a:r>
          </a:p>
          <a:p>
            <a:pPr algn="just"/>
            <a:endParaRPr lang="ru-RU" sz="252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286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 algn="just"/>
            <a:r>
              <a:rPr lang="ru-RU" sz="252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3600" b="1" dirty="0">
                <a:solidFill>
                  <a:schemeClr val="accent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1-</a:t>
            </a:r>
            <a:endParaRPr lang="ru-RU" sz="2520" dirty="0">
              <a:solidFill>
                <a:schemeClr val="accent6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FF1A30A-EF9A-441C-A2C6-94585BABFA42}"/>
              </a:ext>
            </a:extLst>
          </p:cNvPr>
          <p:cNvSpPr/>
          <p:nvPr/>
        </p:nvSpPr>
        <p:spPr>
          <a:xfrm>
            <a:off x="845349" y="2648590"/>
            <a:ext cx="1701909" cy="503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86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заседания КДН и ЗП</a:t>
            </a:r>
            <a:endParaRPr lang="ru-RU" sz="252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A998015C-1BDC-490A-BB5E-00EFA555EE37}"/>
              </a:ext>
            </a:extLst>
          </p:cNvPr>
          <p:cNvSpPr/>
          <p:nvPr/>
        </p:nvSpPr>
        <p:spPr>
          <a:xfrm>
            <a:off x="949003" y="3769567"/>
            <a:ext cx="1520890" cy="742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86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внеплановое заседание</a:t>
            </a:r>
            <a:endParaRPr lang="ru-RU" sz="252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0122FE3-E3FC-4A68-A2C7-886366130A3D}"/>
              </a:ext>
            </a:extLst>
          </p:cNvPr>
          <p:cNvSpPr txBox="1"/>
          <p:nvPr/>
        </p:nvSpPr>
        <p:spPr>
          <a:xfrm>
            <a:off x="2873829" y="1402159"/>
            <a:ext cx="589694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На заседаниях рассмотрено:</a:t>
            </a:r>
          </a:p>
          <a:p>
            <a:pPr algn="just"/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110</a:t>
            </a:r>
          </a:p>
          <a:p>
            <a:pPr algn="just"/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67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  <a:p>
            <a:pPr algn="just"/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91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81839468-6AF0-4BA6-9FBC-247D3BD18E71}"/>
              </a:ext>
            </a:extLst>
          </p:cNvPr>
          <p:cNvSpPr/>
          <p:nvPr/>
        </p:nvSpPr>
        <p:spPr>
          <a:xfrm>
            <a:off x="3572651" y="1956678"/>
            <a:ext cx="2133601" cy="503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административных материалов</a:t>
            </a:r>
            <a:endParaRPr lang="ru-RU" sz="16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0AA2C879-4EA6-4AE4-8598-82D37C06BCC8}"/>
              </a:ext>
            </a:extLst>
          </p:cNvPr>
          <p:cNvSpPr/>
          <p:nvPr/>
        </p:nvSpPr>
        <p:spPr>
          <a:xfrm>
            <a:off x="6454447" y="1723934"/>
            <a:ext cx="2223727" cy="503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в отношении несовершеннолетних</a:t>
            </a:r>
            <a:endParaRPr lang="ru-RU" sz="14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A05877A9-60EB-4709-863A-98FF8542CC58}"/>
              </a:ext>
            </a:extLst>
          </p:cNvPr>
          <p:cNvSpPr/>
          <p:nvPr/>
        </p:nvSpPr>
        <p:spPr>
          <a:xfrm>
            <a:off x="6419849" y="2442189"/>
            <a:ext cx="2350927" cy="503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в отношении родителей и иных взрослых лиц</a:t>
            </a:r>
            <a:endParaRPr lang="ru-RU" sz="14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94FF84ED-039A-48D4-97BD-C02EFCA7D6E3}"/>
              </a:ext>
            </a:extLst>
          </p:cNvPr>
          <p:cNvSpPr/>
          <p:nvPr/>
        </p:nvSpPr>
        <p:spPr>
          <a:xfrm>
            <a:off x="5638798" y="1733569"/>
            <a:ext cx="1116953" cy="503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6"/>
                </a:solidFill>
                <a:latin typeface="Times New Roman" panose="02020603050405020304" pitchFamily="18" charset="0"/>
              </a:rPr>
              <a:t>52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CC618105-F1AB-47A1-9E22-784EAD826F5D}"/>
              </a:ext>
            </a:extLst>
          </p:cNvPr>
          <p:cNvSpPr/>
          <p:nvPr/>
        </p:nvSpPr>
        <p:spPr>
          <a:xfrm>
            <a:off x="5655514" y="2316781"/>
            <a:ext cx="1116953" cy="503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6"/>
                </a:solidFill>
                <a:latin typeface="Times New Roman" panose="02020603050405020304" pitchFamily="18" charset="0"/>
              </a:rPr>
              <a:t>58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60BCE3C7-0D58-433B-AF26-6CAC7B782C01}"/>
              </a:ext>
            </a:extLst>
          </p:cNvPr>
          <p:cNvSpPr/>
          <p:nvPr/>
        </p:nvSpPr>
        <p:spPr>
          <a:xfrm>
            <a:off x="2770174" y="3298043"/>
            <a:ext cx="6033112" cy="503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Дано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624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поручения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органам и учреждениям системы профилактики безнадзорности и правонарушений несовершеннолетних района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A8A6B081-6C99-4090-99E8-08D67B896B2C}"/>
              </a:ext>
            </a:extLst>
          </p:cNvPr>
          <p:cNvSpPr/>
          <p:nvPr/>
        </p:nvSpPr>
        <p:spPr>
          <a:xfrm>
            <a:off x="3446882" y="4246459"/>
            <a:ext cx="2133601" cy="503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постановлений об административном наказании</a:t>
            </a:r>
            <a:endParaRPr lang="ru-RU" sz="16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669B1F18-CC31-4557-AE6C-1DCDFDD3D124}"/>
              </a:ext>
            </a:extLst>
          </p:cNvPr>
          <p:cNvSpPr/>
          <p:nvPr/>
        </p:nvSpPr>
        <p:spPr>
          <a:xfrm>
            <a:off x="5638798" y="4075466"/>
            <a:ext cx="1116953" cy="503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6"/>
                </a:solidFill>
                <a:latin typeface="Times New Roman" panose="02020603050405020304" pitchFamily="18" charset="0"/>
              </a:rPr>
              <a:t>16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9EBEF5FA-1881-4DF3-9CE5-BEC0C4FBECCE}"/>
              </a:ext>
            </a:extLst>
          </p:cNvPr>
          <p:cNvSpPr/>
          <p:nvPr/>
        </p:nvSpPr>
        <p:spPr>
          <a:xfrm>
            <a:off x="6448229" y="4102713"/>
            <a:ext cx="2350927" cy="503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административных штрафов на сумму </a:t>
            </a:r>
            <a:endParaRPr lang="ru-RU" sz="14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456F2AC2-C857-42E2-A999-15719BAB2D45}"/>
              </a:ext>
            </a:extLst>
          </p:cNvPr>
          <p:cNvSpPr/>
          <p:nvPr/>
        </p:nvSpPr>
        <p:spPr>
          <a:xfrm>
            <a:off x="6325374" y="4749043"/>
            <a:ext cx="2189976" cy="503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69 100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общая сумма штрафов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80083946-E416-4C28-A5E6-42DEBF66BB84}"/>
              </a:ext>
            </a:extLst>
          </p:cNvPr>
          <p:cNvSpPr/>
          <p:nvPr/>
        </p:nvSpPr>
        <p:spPr>
          <a:xfrm>
            <a:off x="3439663" y="5451936"/>
            <a:ext cx="2133601" cy="503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постановлений об административном наказании</a:t>
            </a:r>
            <a:endParaRPr lang="ru-RU" sz="1600" dirty="0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D7A479D4-2F53-49C5-9B9F-1A89C03C891E}"/>
              </a:ext>
            </a:extLst>
          </p:cNvPr>
          <p:cNvCxnSpPr/>
          <p:nvPr/>
        </p:nvCxnSpPr>
        <p:spPr>
          <a:xfrm>
            <a:off x="2873830" y="3142024"/>
            <a:ext cx="5641521" cy="87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113BE143-9654-43F6-9D3C-9E07ABB6B218}"/>
              </a:ext>
            </a:extLst>
          </p:cNvPr>
          <p:cNvCxnSpPr/>
          <p:nvPr/>
        </p:nvCxnSpPr>
        <p:spPr>
          <a:xfrm>
            <a:off x="2885491" y="4069004"/>
            <a:ext cx="5641521" cy="87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1E4D20D3-7681-4291-8AA7-E539D14DDC1F}"/>
              </a:ext>
            </a:extLst>
          </p:cNvPr>
          <p:cNvCxnSpPr/>
          <p:nvPr/>
        </p:nvCxnSpPr>
        <p:spPr>
          <a:xfrm>
            <a:off x="2885491" y="5300029"/>
            <a:ext cx="5641521" cy="87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xmlns="" id="{D1E83F81-80CC-43E2-A146-17739D51E018}"/>
              </a:ext>
            </a:extLst>
          </p:cNvPr>
          <p:cNvCxnSpPr>
            <a:cxnSpLocks/>
          </p:cNvCxnSpPr>
          <p:nvPr/>
        </p:nvCxnSpPr>
        <p:spPr>
          <a:xfrm flipV="1">
            <a:off x="5676119" y="2084360"/>
            <a:ext cx="257954" cy="1216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xmlns="" id="{F47EEB53-3A20-4AE8-BE3F-FBB170AD8093}"/>
              </a:ext>
            </a:extLst>
          </p:cNvPr>
          <p:cNvCxnSpPr>
            <a:cxnSpLocks/>
          </p:cNvCxnSpPr>
          <p:nvPr/>
        </p:nvCxnSpPr>
        <p:spPr>
          <a:xfrm>
            <a:off x="5658626" y="2428308"/>
            <a:ext cx="286722" cy="9581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xmlns="" id="{2E4181C0-A74B-4C0C-A6DF-1DC55C6EDEDA}"/>
              </a:ext>
            </a:extLst>
          </p:cNvPr>
          <p:cNvCxnSpPr>
            <a:cxnSpLocks/>
          </p:cNvCxnSpPr>
          <p:nvPr/>
        </p:nvCxnSpPr>
        <p:spPr>
          <a:xfrm>
            <a:off x="5481442" y="4325808"/>
            <a:ext cx="403937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xmlns="" id="{A9D57B60-7DE0-4632-A039-76A160FA4174}"/>
              </a:ext>
            </a:extLst>
          </p:cNvPr>
          <p:cNvCxnSpPr>
            <a:cxnSpLocks/>
          </p:cNvCxnSpPr>
          <p:nvPr/>
        </p:nvCxnSpPr>
        <p:spPr>
          <a:xfrm>
            <a:off x="6418000" y="4511724"/>
            <a:ext cx="0" cy="2708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xmlns="" id="{9AFED19B-DBD4-46A6-AA5C-3D05E8E05D56}"/>
              </a:ext>
            </a:extLst>
          </p:cNvPr>
          <p:cNvCxnSpPr>
            <a:cxnSpLocks/>
          </p:cNvCxnSpPr>
          <p:nvPr/>
        </p:nvCxnSpPr>
        <p:spPr>
          <a:xfrm>
            <a:off x="658491" y="3311030"/>
            <a:ext cx="0" cy="26574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AE02A42C-D3A6-4303-9962-39E531C4B170}"/>
              </a:ext>
            </a:extLst>
          </p:cNvPr>
          <p:cNvSpPr/>
          <p:nvPr/>
        </p:nvSpPr>
        <p:spPr>
          <a:xfrm>
            <a:off x="762147" y="3201990"/>
            <a:ext cx="2133601" cy="503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из них</a:t>
            </a:r>
            <a:endParaRPr lang="ru-RU" sz="1400" dirty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FACA29F1-E107-433F-87B3-A6D8016D3417}"/>
              </a:ext>
            </a:extLst>
          </p:cNvPr>
          <p:cNvSpPr/>
          <p:nvPr/>
        </p:nvSpPr>
        <p:spPr>
          <a:xfrm>
            <a:off x="5655514" y="5265456"/>
            <a:ext cx="1116953" cy="503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6"/>
                </a:solidFill>
                <a:latin typeface="Times New Roman" panose="02020603050405020304" pitchFamily="18" charset="0"/>
              </a:rPr>
              <a:t>57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31282794-1E9F-4DE5-B044-97D32662774E}"/>
              </a:ext>
            </a:extLst>
          </p:cNvPr>
          <p:cNvSpPr/>
          <p:nvPr/>
        </p:nvSpPr>
        <p:spPr>
          <a:xfrm>
            <a:off x="6445601" y="5255886"/>
            <a:ext cx="2350927" cy="503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сняты с учета</a:t>
            </a:r>
            <a:endParaRPr lang="ru-RU" sz="1400" dirty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906172D2-1EB3-4625-B5D2-FC7808DC425A}"/>
              </a:ext>
            </a:extLst>
          </p:cNvPr>
          <p:cNvSpPr/>
          <p:nvPr/>
        </p:nvSpPr>
        <p:spPr>
          <a:xfrm>
            <a:off x="5655514" y="5781814"/>
            <a:ext cx="1116953" cy="503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6"/>
                </a:solidFill>
                <a:latin typeface="Times New Roman" panose="02020603050405020304" pitchFamily="18" charset="0"/>
              </a:rPr>
              <a:t>47</a:t>
            </a:r>
            <a:endParaRPr lang="ru-RU" sz="1600" b="1" dirty="0">
              <a:solidFill>
                <a:schemeClr val="accent6"/>
              </a:solidFill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E68DE486-4138-45F9-8392-AE1BEA713A9F}"/>
              </a:ext>
            </a:extLst>
          </p:cNvPr>
          <p:cNvSpPr/>
          <p:nvPr/>
        </p:nvSpPr>
        <p:spPr>
          <a:xfrm>
            <a:off x="6418001" y="5841111"/>
            <a:ext cx="2350927" cy="503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связи с улучшением ситуации</a:t>
            </a:r>
            <a:endParaRPr lang="ru-RU" sz="1200" dirty="0"/>
          </a:p>
        </p:txBody>
      </p: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xmlns="" id="{D16A78D8-7F02-42AC-BFF5-BD8901D60369}"/>
              </a:ext>
            </a:extLst>
          </p:cNvPr>
          <p:cNvCxnSpPr>
            <a:cxnSpLocks/>
          </p:cNvCxnSpPr>
          <p:nvPr/>
        </p:nvCxnSpPr>
        <p:spPr>
          <a:xfrm>
            <a:off x="6418000" y="5633891"/>
            <a:ext cx="0" cy="2708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07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94440.png">
            <a:extLst>
              <a:ext uri="{FF2B5EF4-FFF2-40B4-BE49-F238E27FC236}">
                <a16:creationId xmlns:a16="http://schemas.microsoft.com/office/drawing/2014/main" xmlns="" id="{73A4EA66-F9C9-4354-B5C7-76A01112F2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77_stush.gif">
            <a:extLst>
              <a:ext uri="{FF2B5EF4-FFF2-40B4-BE49-F238E27FC236}">
                <a16:creationId xmlns:a16="http://schemas.microsoft.com/office/drawing/2014/main" xmlns="" id="{B2B4BB61-6DD0-46B4-BFA9-95B247829EF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B6824D5-0E9D-4DA7-B526-4C3C677DB474}"/>
              </a:ext>
            </a:extLst>
          </p:cNvPr>
          <p:cNvSpPr/>
          <p:nvPr/>
        </p:nvSpPr>
        <p:spPr>
          <a:xfrm>
            <a:off x="808691" y="1538500"/>
            <a:ext cx="7806743" cy="24622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342907" indent="-342907"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по реконструкции</a:t>
            </a:r>
            <a:r>
              <a:rPr lang="en-US" sz="1400" dirty="0">
                <a:latin typeface="+mj-lt"/>
              </a:rPr>
              <a:t> </a:t>
            </a:r>
            <a:r>
              <a:rPr lang="ru-RU" sz="1400" b="1" dirty="0">
                <a:latin typeface="+mj-lt"/>
              </a:rPr>
              <a:t>12 ед</a:t>
            </a:r>
            <a:r>
              <a:rPr lang="ru-RU" sz="1400" dirty="0">
                <a:latin typeface="+mj-lt"/>
              </a:rPr>
              <a:t>. детских игровых площадок;</a:t>
            </a:r>
          </a:p>
          <a:p>
            <a:pPr marL="342907" indent="-342907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по реконструкции </a:t>
            </a:r>
            <a:r>
              <a:rPr lang="ru-RU" sz="1400" b="1" dirty="0">
                <a:latin typeface="+mj-lt"/>
              </a:rPr>
              <a:t>6 ед. </a:t>
            </a:r>
            <a:r>
              <a:rPr lang="ru-RU" sz="1400" dirty="0">
                <a:latin typeface="+mj-lt"/>
              </a:rPr>
              <a:t>спортивных площадок;</a:t>
            </a:r>
          </a:p>
          <a:p>
            <a:pPr marL="342907" indent="-342907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устройство </a:t>
            </a:r>
            <a:r>
              <a:rPr lang="ru-RU" sz="1400" b="1" dirty="0">
                <a:latin typeface="+mj-lt"/>
              </a:rPr>
              <a:t>1 ед. </a:t>
            </a:r>
            <a:r>
              <a:rPr lang="ru-RU" sz="1400" dirty="0">
                <a:latin typeface="+mj-lt"/>
              </a:rPr>
              <a:t>площадки отдыха;</a:t>
            </a:r>
          </a:p>
          <a:p>
            <a:pPr marL="342907" indent="-342907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по устройству покрытия на детских и спортивных площадках площадью – </a:t>
            </a:r>
            <a:r>
              <a:rPr lang="ru-RU" sz="1400" b="1" dirty="0">
                <a:latin typeface="+mj-lt"/>
              </a:rPr>
              <a:t>2,8 тыс. </a:t>
            </a:r>
            <a:r>
              <a:rPr lang="ru-RU" sz="1400" b="1" dirty="0" err="1">
                <a:latin typeface="+mj-lt"/>
              </a:rPr>
              <a:t>кв.м</a:t>
            </a:r>
            <a:r>
              <a:rPr lang="ru-RU" sz="1400" dirty="0">
                <a:latin typeface="+mj-lt"/>
              </a:rPr>
              <a:t>;</a:t>
            </a:r>
          </a:p>
          <a:p>
            <a:pPr marL="342907" indent="-342907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по замене </a:t>
            </a:r>
            <a:r>
              <a:rPr lang="ru-RU" sz="1400" b="1" dirty="0">
                <a:latin typeface="+mj-lt"/>
              </a:rPr>
              <a:t>334 ед</a:t>
            </a:r>
            <a:r>
              <a:rPr lang="ru-RU" sz="1400" dirty="0">
                <a:latin typeface="+mj-lt"/>
              </a:rPr>
              <a:t>. малых архитектурных форм; </a:t>
            </a:r>
          </a:p>
          <a:p>
            <a:pPr marL="342907" indent="-342907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по ремонту </a:t>
            </a:r>
            <a:r>
              <a:rPr lang="ru-RU" sz="1400" b="1" dirty="0">
                <a:latin typeface="+mj-lt"/>
              </a:rPr>
              <a:t>48 </a:t>
            </a:r>
            <a:r>
              <a:rPr lang="ru-RU" sz="1400" b="1" dirty="0" err="1">
                <a:latin typeface="+mj-lt"/>
              </a:rPr>
              <a:t>тыс.кв.м</a:t>
            </a:r>
            <a:r>
              <a:rPr lang="ru-RU" sz="1400" dirty="0">
                <a:latin typeface="+mj-lt"/>
              </a:rPr>
              <a:t>. асфальтобетонного покрытия;</a:t>
            </a:r>
          </a:p>
          <a:p>
            <a:pPr marL="342907" indent="-342907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по замене </a:t>
            </a:r>
            <a:r>
              <a:rPr lang="ru-RU" sz="1400" b="1" dirty="0">
                <a:latin typeface="+mj-lt"/>
              </a:rPr>
              <a:t>15,6 тыс. </a:t>
            </a:r>
            <a:r>
              <a:rPr lang="ru-RU" sz="1400" b="1" dirty="0" err="1">
                <a:latin typeface="+mj-lt"/>
              </a:rPr>
              <a:t>п.м</a:t>
            </a:r>
            <a:r>
              <a:rPr lang="ru-RU" sz="1400" dirty="0">
                <a:latin typeface="+mj-lt"/>
              </a:rPr>
              <a:t>. бортового камня;</a:t>
            </a:r>
          </a:p>
          <a:p>
            <a:pPr marL="342907" indent="-342907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по устройству ограждений на детских площадках – </a:t>
            </a:r>
            <a:r>
              <a:rPr lang="ru-RU" sz="1400" b="1" dirty="0">
                <a:latin typeface="+mj-lt"/>
              </a:rPr>
              <a:t>397 </a:t>
            </a:r>
            <a:r>
              <a:rPr lang="ru-RU" sz="1400" b="1" dirty="0" err="1">
                <a:latin typeface="+mj-lt"/>
              </a:rPr>
              <a:t>п.м</a:t>
            </a:r>
            <a:r>
              <a:rPr lang="ru-RU" sz="1400" dirty="0">
                <a:latin typeface="+mj-lt"/>
              </a:rPr>
              <a:t>.;</a:t>
            </a:r>
          </a:p>
          <a:p>
            <a:pPr marL="342907" indent="-342907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по ремонту </a:t>
            </a:r>
            <a:r>
              <a:rPr lang="ru-RU" sz="1400" b="1" dirty="0">
                <a:latin typeface="+mj-lt"/>
              </a:rPr>
              <a:t>22 тыс. </a:t>
            </a:r>
            <a:r>
              <a:rPr lang="ru-RU" sz="1400" b="1" dirty="0" err="1">
                <a:latin typeface="+mj-lt"/>
              </a:rPr>
              <a:t>кв.м</a:t>
            </a:r>
            <a:r>
              <a:rPr lang="ru-RU" sz="1400" dirty="0">
                <a:latin typeface="+mj-lt"/>
              </a:rPr>
              <a:t>. газонов;</a:t>
            </a:r>
          </a:p>
          <a:p>
            <a:pPr marL="342907" indent="-342907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по реконструкции </a:t>
            </a:r>
            <a:r>
              <a:rPr lang="ru-RU" sz="1400" b="1" dirty="0">
                <a:latin typeface="+mj-lt"/>
              </a:rPr>
              <a:t>3 шт</a:t>
            </a:r>
            <a:r>
              <a:rPr lang="ru-RU" sz="1400" dirty="0">
                <a:latin typeface="+mj-lt"/>
              </a:rPr>
              <a:t>. уличных лестниц;</a:t>
            </a:r>
          </a:p>
          <a:p>
            <a:pPr marL="342907" indent="-342907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по реконструкции контейнерных площадок – </a:t>
            </a:r>
            <a:r>
              <a:rPr lang="ru-RU" sz="1400" b="1" dirty="0">
                <a:latin typeface="+mj-lt"/>
              </a:rPr>
              <a:t>5 шт</a:t>
            </a:r>
            <a:r>
              <a:rPr lang="ru-RU" sz="1400" dirty="0">
                <a:latin typeface="+mj-lt"/>
              </a:rPr>
              <a:t>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11F88B8-67DA-41A1-B89E-45729498FB8C}"/>
              </a:ext>
            </a:extLst>
          </p:cNvPr>
          <p:cNvSpPr/>
          <p:nvPr/>
        </p:nvSpPr>
        <p:spPr>
          <a:xfrm>
            <a:off x="1226035" y="136525"/>
            <a:ext cx="669193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24" algn="ctr">
              <a:spcAft>
                <a:spcPts val="1000"/>
              </a:spcAft>
              <a:tabLst>
                <a:tab pos="1466879" algn="l"/>
              </a:tabLst>
            </a:pPr>
            <a: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 panose="02020603050405020304"/>
              </a:rPr>
              <a:t>По итогу реализации комплекса мероприятий по благоустройству дворовых территорий в 2022 году выполнены работы:</a:t>
            </a:r>
          </a:p>
        </p:txBody>
      </p:sp>
      <p:sp>
        <p:nvSpPr>
          <p:cNvPr id="11" name="Номер слайда 3">
            <a:extLst>
              <a:ext uri="{FF2B5EF4-FFF2-40B4-BE49-F238E27FC236}">
                <a16:creationId xmlns:a16="http://schemas.microsoft.com/office/drawing/2014/main" xmlns="" id="{704B830A-901F-4306-877C-17D0F3609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6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xmlns="" id="{EAE01B34-4C79-41B3-9A6B-71245B59F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" r="2986"/>
          <a:stretch>
            <a:fillRect/>
          </a:stretch>
        </p:blipFill>
        <p:spPr bwMode="auto">
          <a:xfrm>
            <a:off x="808691" y="4209692"/>
            <a:ext cx="2471002" cy="1532626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AF006F6C-47AB-4C62-87B9-4FEF6453D8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r="1570"/>
          <a:stretch/>
        </p:blipFill>
        <p:spPr bwMode="auto">
          <a:xfrm>
            <a:off x="3476561" y="4209693"/>
            <a:ext cx="2471002" cy="1533055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FF1C371-1A80-4632-B720-85C6C693C8CD}"/>
              </a:ext>
            </a:extLst>
          </p:cNvPr>
          <p:cNvSpPr txBox="1"/>
          <p:nvPr/>
        </p:nvSpPr>
        <p:spPr>
          <a:xfrm>
            <a:off x="1203128" y="5766633"/>
            <a:ext cx="1682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б-р Яна Райниса, д.43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A5EBD5A-C48F-48A1-9ACA-33A2A82BB315}"/>
              </a:ext>
            </a:extLst>
          </p:cNvPr>
          <p:cNvSpPr txBox="1"/>
          <p:nvPr/>
        </p:nvSpPr>
        <p:spPr>
          <a:xfrm>
            <a:off x="3576046" y="5767062"/>
            <a:ext cx="22720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б-р Яна Райниса, д.37, д.37 к.1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3E7247F-E07E-44CF-B74A-88AEF8A99758}"/>
              </a:ext>
            </a:extLst>
          </p:cNvPr>
          <p:cNvSpPr txBox="1"/>
          <p:nvPr/>
        </p:nvSpPr>
        <p:spPr>
          <a:xfrm>
            <a:off x="6417843" y="5766633"/>
            <a:ext cx="1682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б-р Яна Райниса, д.41</a:t>
            </a:r>
          </a:p>
        </p:txBody>
      </p:sp>
      <p:pic>
        <p:nvPicPr>
          <p:cNvPr id="21" name="Picture 3">
            <a:extLst>
              <a:ext uri="{FF2B5EF4-FFF2-40B4-BE49-F238E27FC236}">
                <a16:creationId xmlns:a16="http://schemas.microsoft.com/office/drawing/2014/main" xmlns="" id="{1156E6F8-57AB-4940-BD6C-422A673F7C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r="5893"/>
          <a:stretch/>
        </p:blipFill>
        <p:spPr bwMode="auto">
          <a:xfrm>
            <a:off x="6144433" y="4209693"/>
            <a:ext cx="2471002" cy="1532626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211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19572" y="738809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</a:pP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+mj-ea"/>
                <a:cs typeface="Times New Roman" pitchFamily="18" charset="0"/>
              </a:rPr>
              <a:t>Потребительский </a:t>
            </a:r>
          </a:p>
          <a:p>
            <a:pPr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</a:pP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+mj-ea"/>
                <a:cs typeface="Times New Roman" pitchFamily="18" charset="0"/>
              </a:rPr>
              <a:t>рынок и услуги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798712"/>
            <a:ext cx="5760640" cy="4320480"/>
          </a:xfrm>
          <a:prstGeom prst="rect">
            <a:avLst/>
          </a:prstGeom>
          <a:noFill/>
          <a:ln w="34925"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pic>
        <p:nvPicPr>
          <p:cNvPr id="6" name="Рисунок 5" descr="149444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77_stush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8" name="Номер слайда 3">
            <a:extLst>
              <a:ext uri="{FF2B5EF4-FFF2-40B4-BE49-F238E27FC236}">
                <a16:creationId xmlns:a16="http://schemas.microsoft.com/office/drawing/2014/main" xmlns="" id="{37F77E6F-74DB-414C-898A-F85D7724C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/>
              <a:pPr/>
              <a:t>60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1504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533" y="230850"/>
            <a:ext cx="7041615" cy="899531"/>
          </a:xfrm>
        </p:spPr>
        <p:txBody>
          <a:bodyPr>
            <a:noAutofit/>
          </a:bodyPr>
          <a:lstStyle/>
          <a:p>
            <a:pPr algn="ctr"/>
            <a:r>
              <a:rPr lang="ru-RU" sz="2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Структуризация сферы потребительского рынка на территории района Южное Тушино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149444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77_stus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6710" y="50380"/>
            <a:ext cx="1085972" cy="1080000"/>
          </a:xfrm>
          <a:prstGeom prst="rect">
            <a:avLst/>
          </a:prstGeom>
        </p:spPr>
      </p:pic>
      <p:graphicFrame>
        <p:nvGraphicFramePr>
          <p:cNvPr id="13" name="Объект 6">
            <a:extLst>
              <a:ext uri="{FF2B5EF4-FFF2-40B4-BE49-F238E27FC236}">
                <a16:creationId xmlns:a16="http://schemas.microsoft.com/office/drawing/2014/main" xmlns="" id="{31CFE841-4C08-468A-BBDA-CC97E3B5D4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732081"/>
              </p:ext>
            </p:extLst>
          </p:nvPr>
        </p:nvGraphicFramePr>
        <p:xfrm>
          <a:off x="832540" y="1720434"/>
          <a:ext cx="7467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BA87102-AB7D-4E7F-A778-EC63EABF5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61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7660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07498" y="188594"/>
            <a:ext cx="7685725" cy="769441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ru-RU" sz="2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 обеспеченности торговыми</a:t>
            </a:r>
          </a:p>
          <a:p>
            <a:pPr algn="ctr"/>
            <a:r>
              <a:rPr lang="ru-RU" sz="2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площадями на 1 тыс.жителей в 2022 г.</a:t>
            </a:r>
            <a:endParaRPr lang="ru-RU" sz="2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149444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77_stus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graphicFrame>
        <p:nvGraphicFramePr>
          <p:cNvPr id="11" name="Объект 1">
            <a:extLst>
              <a:ext uri="{FF2B5EF4-FFF2-40B4-BE49-F238E27FC236}">
                <a16:creationId xmlns:a16="http://schemas.microsoft.com/office/drawing/2014/main" xmlns="" id="{AC24EB1B-3D69-41BF-B89E-3FC8BE5A78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9387588"/>
              </p:ext>
            </p:extLst>
          </p:nvPr>
        </p:nvGraphicFramePr>
        <p:xfrm>
          <a:off x="493810" y="961493"/>
          <a:ext cx="8113100" cy="5563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Номер слайда 2">
            <a:extLst>
              <a:ext uri="{FF2B5EF4-FFF2-40B4-BE49-F238E27FC236}">
                <a16:creationId xmlns:a16="http://schemas.microsoft.com/office/drawing/2014/main" xmlns="" id="{A0DEB45A-25EB-47E4-8625-77F5F28E7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62DB85CB-E9F7-4900-9F51-357E35917D6F}" type="slidenum">
              <a:rPr lang="ru-RU" smtClean="0"/>
              <a:t>62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073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29138" y="222180"/>
            <a:ext cx="7685725" cy="769441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ru-RU" sz="2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ярмарка</a:t>
            </a:r>
          </a:p>
          <a:p>
            <a:pPr algn="ctr"/>
            <a:r>
              <a:rPr lang="ru-RU" sz="2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«Московские сезоны»</a:t>
            </a:r>
            <a:endParaRPr lang="ru-RU" sz="2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149444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77_stus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72" y="3740400"/>
            <a:ext cx="3923928" cy="2615952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950" y="3740400"/>
            <a:ext cx="3923929" cy="2615952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080982"/>
            <a:ext cx="3881940" cy="2587960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sp>
        <p:nvSpPr>
          <p:cNvPr id="11" name="Номер слайда 2">
            <a:extLst>
              <a:ext uri="{FF2B5EF4-FFF2-40B4-BE49-F238E27FC236}">
                <a16:creationId xmlns:a16="http://schemas.microsoft.com/office/drawing/2014/main" xmlns="" id="{19A11FAB-6C26-4800-9FC3-06E445587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62DB85CB-E9F7-4900-9F51-357E35917D6F}" type="slidenum">
              <a:rPr lang="ru-RU" smtClean="0"/>
              <a:t>63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770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2586" y="374937"/>
            <a:ext cx="7058829" cy="430887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ru-RU" sz="2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Нестационарные торговые объ</a:t>
            </a:r>
            <a:r>
              <a:rPr lang="ru-RU" sz="2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екты</a:t>
            </a:r>
            <a:endParaRPr lang="ru-RU" sz="2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149444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77_stus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C3518D6-C436-4098-8BF4-EAB4CFAA92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814" y="1230006"/>
            <a:ext cx="3072516" cy="2541783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4D2F0849-5DFF-4D3A-8382-C7C5D88221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844" y="1230006"/>
            <a:ext cx="2931345" cy="2541783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9E5EBCE-8689-4A35-8DC2-46CBDFF7C2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844" y="4000183"/>
            <a:ext cx="2931345" cy="2454032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47" t="26250" r="28050" b="29651"/>
          <a:stretch/>
        </p:blipFill>
        <p:spPr>
          <a:xfrm>
            <a:off x="4784812" y="4029031"/>
            <a:ext cx="3072517" cy="2425184"/>
          </a:xfrm>
          <a:prstGeom prst="rect">
            <a:avLst/>
          </a:prstGeom>
          <a:ln w="19050">
            <a:solidFill>
              <a:srgbClr val="2F5597"/>
            </a:solidFill>
          </a:ln>
          <a:effectLst/>
        </p:spPr>
      </p:pic>
      <p:sp>
        <p:nvSpPr>
          <p:cNvPr id="12" name="Номер слайда 2">
            <a:extLst>
              <a:ext uri="{FF2B5EF4-FFF2-40B4-BE49-F238E27FC236}">
                <a16:creationId xmlns:a16="http://schemas.microsoft.com/office/drawing/2014/main" xmlns="" id="{8014A457-7484-4AB4-9C34-B11B7B49E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62DB85CB-E9F7-4900-9F51-357E35917D6F}" type="slidenum">
              <a:rPr lang="ru-RU" smtClean="0"/>
              <a:t>64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24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39620" y="90358"/>
            <a:ext cx="7058829" cy="1107996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ru-RU" sz="2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работы по рассмотрению дел </a:t>
            </a:r>
          </a:p>
          <a:p>
            <a:pPr algn="ctr"/>
            <a:r>
              <a:rPr lang="ru-RU" sz="2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ст. 11.13 КоАП города Москвы  на территории района Южное Тушино за 2021 и 2022 гг.</a:t>
            </a:r>
          </a:p>
        </p:txBody>
      </p:sp>
      <p:pic>
        <p:nvPicPr>
          <p:cNvPr id="7" name="Рисунок 6" descr="149444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77_stus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xmlns="" id="{0D25BA31-721B-4A2B-8024-5D9310C0E3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558860"/>
              </p:ext>
            </p:extLst>
          </p:nvPr>
        </p:nvGraphicFramePr>
        <p:xfrm>
          <a:off x="1039622" y="1876448"/>
          <a:ext cx="7058829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Номер слайда 2">
            <a:extLst>
              <a:ext uri="{FF2B5EF4-FFF2-40B4-BE49-F238E27FC236}">
                <a16:creationId xmlns:a16="http://schemas.microsoft.com/office/drawing/2014/main" xmlns="" id="{D0BE48F4-92CC-4DDE-8828-5094A3D76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62DB85CB-E9F7-4900-9F51-357E35917D6F}" type="slidenum">
              <a:rPr lang="ru-RU" smtClean="0"/>
              <a:t>65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841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31BCFF3-B2CC-43D6-809B-34637FC3EAD5}"/>
              </a:ext>
            </a:extLst>
          </p:cNvPr>
          <p:cNvSpPr/>
          <p:nvPr/>
        </p:nvSpPr>
        <p:spPr>
          <a:xfrm>
            <a:off x="585161" y="902162"/>
            <a:ext cx="79736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</a:pP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+mj-ea"/>
                <a:cs typeface="Times New Roman" pitchFamily="18" charset="0"/>
              </a:rPr>
              <a:t>О ВЗАИМОДЕЙСТВИИ УПРАВЫ</a:t>
            </a:r>
          </a:p>
          <a:p>
            <a:pPr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</a:pP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+mj-ea"/>
                <a:cs typeface="Times New Roman" pitchFamily="18" charset="0"/>
              </a:rPr>
              <a:t>С ЖИТЕЛЯМИ РАЙОНА и советом депутатов муниципального округа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B2D862FA-0023-46F4-A501-20C5A6E26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309" y="3003881"/>
            <a:ext cx="4713377" cy="3535033"/>
          </a:xfrm>
          <a:prstGeom prst="rect">
            <a:avLst/>
          </a:prstGeom>
          <a:noFill/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Рисунок 6" descr="1494440.png">
            <a:extLst>
              <a:ext uri="{FF2B5EF4-FFF2-40B4-BE49-F238E27FC236}">
                <a16:creationId xmlns:a16="http://schemas.microsoft.com/office/drawing/2014/main" xmlns="" id="{335BD031-77FC-45D2-8AC4-6BFDCFCB05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77_stush.gif">
            <a:extLst>
              <a:ext uri="{FF2B5EF4-FFF2-40B4-BE49-F238E27FC236}">
                <a16:creationId xmlns:a16="http://schemas.microsoft.com/office/drawing/2014/main" xmlns="" id="{CC7BB79E-D52F-488F-8421-C9372D4CD34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1" name="Номер слайда 3">
            <a:extLst>
              <a:ext uri="{FF2B5EF4-FFF2-40B4-BE49-F238E27FC236}">
                <a16:creationId xmlns:a16="http://schemas.microsoft.com/office/drawing/2014/main" xmlns="" id="{7DD87D52-738D-489A-AED2-E95BD7ED9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66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9627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xmlns="" id="{75D2D8AF-22A9-4DA4-B7B3-BFF8D25FC2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7525164"/>
              </p:ext>
            </p:extLst>
          </p:nvPr>
        </p:nvGraphicFramePr>
        <p:xfrm>
          <a:off x="924298" y="1032126"/>
          <a:ext cx="7295403" cy="2582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C10094-AC2D-4D22-B68D-85C054AEFFBC}"/>
              </a:ext>
            </a:extLst>
          </p:cNvPr>
          <p:cNvSpPr txBox="1"/>
          <p:nvPr/>
        </p:nvSpPr>
        <p:spPr>
          <a:xfrm>
            <a:off x="6061907" y="1960872"/>
            <a:ext cx="792088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2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2041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E29CED1-DE56-4481-BC2F-49A43C76DEAC}"/>
              </a:ext>
            </a:extLst>
          </p:cNvPr>
          <p:cNvSpPr txBox="1"/>
          <p:nvPr/>
        </p:nvSpPr>
        <p:spPr>
          <a:xfrm>
            <a:off x="2689317" y="2630627"/>
            <a:ext cx="792088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1879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C3FD8BA-3543-494A-B238-C49DD2C7CF0D}"/>
              </a:ext>
            </a:extLst>
          </p:cNvPr>
          <p:cNvSpPr/>
          <p:nvPr/>
        </p:nvSpPr>
        <p:spPr>
          <a:xfrm>
            <a:off x="585159" y="362607"/>
            <a:ext cx="7973677" cy="430887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 fontAlgn="b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жителями района</a:t>
            </a:r>
          </a:p>
        </p:txBody>
      </p:sp>
      <p:pic>
        <p:nvPicPr>
          <p:cNvPr id="9" name="Рисунок 8" descr="1494440.png">
            <a:extLst>
              <a:ext uri="{FF2B5EF4-FFF2-40B4-BE49-F238E27FC236}">
                <a16:creationId xmlns:a16="http://schemas.microsoft.com/office/drawing/2014/main" xmlns="" id="{3E74C1CB-4087-47DE-8AA4-71B13B2259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332B6F3C-089D-4DA4-8B5B-9DCE0441315A}"/>
              </a:ext>
            </a:extLst>
          </p:cNvPr>
          <p:cNvSpPr/>
          <p:nvPr/>
        </p:nvSpPr>
        <p:spPr>
          <a:xfrm>
            <a:off x="727788" y="3773807"/>
            <a:ext cx="7336136" cy="249636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520"/>
          </a:p>
        </p:txBody>
      </p:sp>
      <p:pic>
        <p:nvPicPr>
          <p:cNvPr id="10" name="Рисунок 9" descr="77_stush.gif">
            <a:extLst>
              <a:ext uri="{FF2B5EF4-FFF2-40B4-BE49-F238E27FC236}">
                <a16:creationId xmlns:a16="http://schemas.microsoft.com/office/drawing/2014/main" xmlns="" id="{DE393DD8-7733-433B-8653-5CA7642E62A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3" name="Номер слайда 3">
            <a:extLst>
              <a:ext uri="{FF2B5EF4-FFF2-40B4-BE49-F238E27FC236}">
                <a16:creationId xmlns:a16="http://schemas.microsoft.com/office/drawing/2014/main" xmlns="" id="{93C3658E-6886-4AAD-A741-149AEC571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67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E924F7D5-5E17-4D09-9A81-6FB6914847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64828"/>
              </p:ext>
            </p:extLst>
          </p:nvPr>
        </p:nvGraphicFramePr>
        <p:xfrm>
          <a:off x="1080076" y="3853101"/>
          <a:ext cx="6692324" cy="234391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09293">
                  <a:extLst>
                    <a:ext uri="{9D8B030D-6E8A-4147-A177-3AD203B41FA5}">
                      <a16:colId xmlns:a16="http://schemas.microsoft.com/office/drawing/2014/main" xmlns="" val="2915352271"/>
                    </a:ext>
                  </a:extLst>
                </a:gridCol>
                <a:gridCol w="910382">
                  <a:extLst>
                    <a:ext uri="{9D8B030D-6E8A-4147-A177-3AD203B41FA5}">
                      <a16:colId xmlns:a16="http://schemas.microsoft.com/office/drawing/2014/main" xmlns="" val="3364467718"/>
                    </a:ext>
                  </a:extLst>
                </a:gridCol>
                <a:gridCol w="883471">
                  <a:extLst>
                    <a:ext uri="{9D8B030D-6E8A-4147-A177-3AD203B41FA5}">
                      <a16:colId xmlns:a16="http://schemas.microsoft.com/office/drawing/2014/main" xmlns="" val="1664652828"/>
                    </a:ext>
                  </a:extLst>
                </a:gridCol>
                <a:gridCol w="1397407">
                  <a:extLst>
                    <a:ext uri="{9D8B030D-6E8A-4147-A177-3AD203B41FA5}">
                      <a16:colId xmlns:a16="http://schemas.microsoft.com/office/drawing/2014/main" xmlns="" val="437567221"/>
                    </a:ext>
                  </a:extLst>
                </a:gridCol>
                <a:gridCol w="991771">
                  <a:extLst>
                    <a:ext uri="{9D8B030D-6E8A-4147-A177-3AD203B41FA5}">
                      <a16:colId xmlns:a16="http://schemas.microsoft.com/office/drawing/2014/main" xmlns="" val="629391994"/>
                    </a:ext>
                  </a:extLst>
                </a:gridCol>
              </a:tblGrid>
              <a:tr h="257937">
                <a:tc rowSpan="2"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+mj-lt"/>
                        </a:rPr>
                        <a:t>Источники обращений</a:t>
                      </a:r>
                      <a:endParaRPr lang="ru-RU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+mj-lt"/>
                        </a:rPr>
                        <a:t>2021</a:t>
                      </a:r>
                      <a:endParaRPr lang="ru-RU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+mj-lt"/>
                        </a:rPr>
                        <a:t>2022</a:t>
                      </a:r>
                      <a:endParaRPr lang="ru-RU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  <a:latin typeface="+mj-lt"/>
                        </a:rPr>
                        <a:t>Динамика</a:t>
                      </a:r>
                      <a:endParaRPr lang="ru-RU" sz="11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2458620"/>
                  </a:ext>
                </a:extLst>
              </a:tr>
              <a:tr h="257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+mj-lt"/>
                        </a:rPr>
                        <a:t>Обращения</a:t>
                      </a:r>
                      <a:endParaRPr lang="ru-RU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+mj-lt"/>
                        </a:rPr>
                        <a:t>%</a:t>
                      </a:r>
                      <a:endParaRPr lang="ru-RU" sz="11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7798609"/>
                  </a:ext>
                </a:extLst>
              </a:tr>
              <a:tr h="257937"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Управа района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762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819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+ 57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7%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6919962"/>
                  </a:ext>
                </a:extLst>
              </a:tr>
              <a:tr h="257937"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Префектура СЗАО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521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571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+ 50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10%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8577161"/>
                  </a:ext>
                </a:extLst>
              </a:tr>
              <a:tr h="257937"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Прокуратура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17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18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+ 1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6%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3509507"/>
                  </a:ext>
                </a:extLst>
              </a:tr>
              <a:tr h="538353"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Мэрия и Правительство Москвы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291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349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+ 58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20%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9379809"/>
                  </a:ext>
                </a:extLst>
              </a:tr>
              <a:tr h="257937"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Совет депутатов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17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25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+ 8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47%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1748647"/>
                  </a:ext>
                </a:extLst>
              </a:tr>
              <a:tr h="257937"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Коллективные обращения</a:t>
                      </a:r>
                      <a:endParaRPr lang="ru-RU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56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85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+ 29</a:t>
                      </a:r>
                      <a:endParaRPr lang="ru-RU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52%</a:t>
                      </a:r>
                      <a:endParaRPr lang="ru-RU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9435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336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93854885-DC74-47B1-A41F-990897242504}"/>
              </a:ext>
            </a:extLst>
          </p:cNvPr>
          <p:cNvSpPr/>
          <p:nvPr/>
        </p:nvSpPr>
        <p:spPr>
          <a:xfrm>
            <a:off x="167952" y="2183363"/>
            <a:ext cx="8836090" cy="340567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52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3CA1B5A-6A34-4A60-ADE6-24F8B961768F}"/>
              </a:ext>
            </a:extLst>
          </p:cNvPr>
          <p:cNvSpPr txBox="1"/>
          <p:nvPr/>
        </p:nvSpPr>
        <p:spPr>
          <a:xfrm>
            <a:off x="350045" y="1341331"/>
            <a:ext cx="8437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приемов граждан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руководителями управы района: </a:t>
            </a:r>
          </a:p>
        </p:txBody>
      </p:sp>
      <p:pic>
        <p:nvPicPr>
          <p:cNvPr id="7" name="Рисунок 6" descr="1494440.png">
            <a:extLst>
              <a:ext uri="{FF2B5EF4-FFF2-40B4-BE49-F238E27FC236}">
                <a16:creationId xmlns:a16="http://schemas.microsoft.com/office/drawing/2014/main" xmlns="" id="{78E562B6-EFCD-4FD8-95FE-954DA311B7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77_stush.gif">
            <a:extLst>
              <a:ext uri="{FF2B5EF4-FFF2-40B4-BE49-F238E27FC236}">
                <a16:creationId xmlns:a16="http://schemas.microsoft.com/office/drawing/2014/main" xmlns="" id="{42E43C10-346A-43B1-8EE7-81B115E06DF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3" name="Номер слайда 3">
            <a:extLst>
              <a:ext uri="{FF2B5EF4-FFF2-40B4-BE49-F238E27FC236}">
                <a16:creationId xmlns:a16="http://schemas.microsoft.com/office/drawing/2014/main" xmlns="" id="{0CBD79C0-7395-4CB0-A901-494724F57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68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95F37B2-1AA8-4641-9A6C-3C5F2E2912A2}"/>
              </a:ext>
            </a:extLst>
          </p:cNvPr>
          <p:cNvSpPr/>
          <p:nvPr/>
        </p:nvSpPr>
        <p:spPr>
          <a:xfrm>
            <a:off x="585162" y="372944"/>
            <a:ext cx="7973677" cy="430887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 fontAlgn="b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жителями района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BD35C3FA-1495-4BF9-9891-153C0D0E96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458996"/>
              </p:ext>
            </p:extLst>
          </p:nvPr>
        </p:nvGraphicFramePr>
        <p:xfrm>
          <a:off x="320352" y="2369978"/>
          <a:ext cx="8497079" cy="295780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22570">
                  <a:extLst>
                    <a:ext uri="{9D8B030D-6E8A-4147-A177-3AD203B41FA5}">
                      <a16:colId xmlns:a16="http://schemas.microsoft.com/office/drawing/2014/main" xmlns="" val="1290041038"/>
                    </a:ext>
                  </a:extLst>
                </a:gridCol>
                <a:gridCol w="691147">
                  <a:extLst>
                    <a:ext uri="{9D8B030D-6E8A-4147-A177-3AD203B41FA5}">
                      <a16:colId xmlns:a16="http://schemas.microsoft.com/office/drawing/2014/main" xmlns="" val="1015231429"/>
                    </a:ext>
                  </a:extLst>
                </a:gridCol>
                <a:gridCol w="802670">
                  <a:extLst>
                    <a:ext uri="{9D8B030D-6E8A-4147-A177-3AD203B41FA5}">
                      <a16:colId xmlns:a16="http://schemas.microsoft.com/office/drawing/2014/main" xmlns="" val="1300480143"/>
                    </a:ext>
                  </a:extLst>
                </a:gridCol>
                <a:gridCol w="2522570">
                  <a:extLst>
                    <a:ext uri="{9D8B030D-6E8A-4147-A177-3AD203B41FA5}">
                      <a16:colId xmlns:a16="http://schemas.microsoft.com/office/drawing/2014/main" xmlns="" val="2551902646"/>
                    </a:ext>
                  </a:extLst>
                </a:gridCol>
                <a:gridCol w="1958122">
                  <a:extLst>
                    <a:ext uri="{9D8B030D-6E8A-4147-A177-3AD203B41FA5}">
                      <a16:colId xmlns:a16="http://schemas.microsoft.com/office/drawing/2014/main" xmlns="" val="2937722103"/>
                    </a:ext>
                  </a:extLst>
                </a:gridCol>
              </a:tblGrid>
              <a:tr h="493246">
                <a:tc rowSpan="2">
                  <a:txBody>
                    <a:bodyPr/>
                    <a:lstStyle/>
                    <a:p>
                      <a:pPr indent="-190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  <a:latin typeface="+mj-lt"/>
                        </a:rPr>
                        <a:t>Руководители</a:t>
                      </a:r>
                      <a:endParaRPr lang="ru-RU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effectLst/>
                          <a:latin typeface="+mj-lt"/>
                        </a:rPr>
                        <a:t>2021</a:t>
                      </a:r>
                      <a:endParaRPr lang="ru-RU" sz="1400" b="1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  <a:latin typeface="+mj-lt"/>
                        </a:rPr>
                        <a:t>2022</a:t>
                      </a:r>
                      <a:endParaRPr lang="ru-RU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  <a:latin typeface="+mj-lt"/>
                        </a:rPr>
                        <a:t>Динамика</a:t>
                      </a:r>
                      <a:endParaRPr lang="ru-RU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50419967"/>
                  </a:ext>
                </a:extLst>
              </a:tr>
              <a:tr h="4932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  <a:latin typeface="+mj-lt"/>
                        </a:rPr>
                        <a:t>Приемы жителей</a:t>
                      </a:r>
                      <a:endParaRPr lang="ru-RU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  <a:latin typeface="+mj-lt"/>
                        </a:rPr>
                        <a:t>%</a:t>
                      </a:r>
                      <a:endParaRPr lang="ru-RU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4179101512"/>
                  </a:ext>
                </a:extLst>
              </a:tr>
              <a:tr h="493246">
                <a:tc>
                  <a:txBody>
                    <a:bodyPr/>
                    <a:lstStyle/>
                    <a:p>
                      <a:pPr indent="-190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j-lt"/>
                        </a:rPr>
                        <a:t>Глава управы</a:t>
                      </a:r>
                      <a:endParaRPr lang="ru-RU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j-lt"/>
                        </a:rPr>
                        <a:t>18</a:t>
                      </a:r>
                      <a:endParaRPr lang="ru-RU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j-lt"/>
                        </a:rPr>
                        <a:t>21</a:t>
                      </a:r>
                      <a:endParaRPr lang="ru-RU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j-lt"/>
                        </a:rPr>
                        <a:t>+ 3</a:t>
                      </a:r>
                      <a:endParaRPr lang="ru-RU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+mj-lt"/>
                        </a:rPr>
                        <a:t>17%</a:t>
                      </a:r>
                      <a:endParaRPr lang="ru-R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82122175"/>
                  </a:ext>
                </a:extLst>
              </a:tr>
              <a:tr h="984821">
                <a:tc>
                  <a:txBody>
                    <a:bodyPr/>
                    <a:lstStyle/>
                    <a:p>
                      <a:pPr indent="-190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j-lt"/>
                        </a:rPr>
                        <a:t>Заместители главы управы</a:t>
                      </a:r>
                      <a:endParaRPr lang="ru-RU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j-lt"/>
                        </a:rPr>
                        <a:t>24</a:t>
                      </a:r>
                      <a:endParaRPr lang="ru-RU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j-lt"/>
                        </a:rPr>
                        <a:t>36</a:t>
                      </a:r>
                      <a:endParaRPr lang="ru-RU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j-lt"/>
                        </a:rPr>
                        <a:t>+ 12</a:t>
                      </a:r>
                      <a:endParaRPr lang="ru-RU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j-lt"/>
                        </a:rPr>
                        <a:t>50%</a:t>
                      </a:r>
                      <a:endParaRPr lang="ru-RU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2288210592"/>
                  </a:ext>
                </a:extLst>
              </a:tr>
              <a:tr h="493246">
                <a:tc>
                  <a:txBody>
                    <a:bodyPr/>
                    <a:lstStyle/>
                    <a:p>
                      <a:pPr indent="-1905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j-lt"/>
                        </a:rPr>
                        <a:t>ИТОГО</a:t>
                      </a:r>
                      <a:endParaRPr lang="ru-RU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j-lt"/>
                        </a:rPr>
                        <a:t>42</a:t>
                      </a:r>
                      <a:endParaRPr lang="ru-RU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j-lt"/>
                        </a:rPr>
                        <a:t>57</a:t>
                      </a:r>
                      <a:endParaRPr lang="ru-RU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j-lt"/>
                        </a:rPr>
                        <a:t>+ 15</a:t>
                      </a:r>
                      <a:endParaRPr lang="ru-RU" sz="1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+mj-lt"/>
                        </a:rPr>
                        <a:t>67%</a:t>
                      </a:r>
                      <a:endParaRPr lang="ru-R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3099335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33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494440.png">
            <a:extLst>
              <a:ext uri="{FF2B5EF4-FFF2-40B4-BE49-F238E27FC236}">
                <a16:creationId xmlns:a16="http://schemas.microsoft.com/office/drawing/2014/main" xmlns="" id="{E99C702F-1B7D-4BF3-99C8-359D6EE976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77_stush.gif">
            <a:extLst>
              <a:ext uri="{FF2B5EF4-FFF2-40B4-BE49-F238E27FC236}">
                <a16:creationId xmlns:a16="http://schemas.microsoft.com/office/drawing/2014/main" xmlns="" id="{C567214C-AF97-4A5B-AB4C-858A4824971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EC59364-36E4-45E4-AD30-7F1C036C8F29}"/>
              </a:ext>
            </a:extLst>
          </p:cNvPr>
          <p:cNvSpPr/>
          <p:nvPr/>
        </p:nvSpPr>
        <p:spPr>
          <a:xfrm>
            <a:off x="585162" y="380957"/>
            <a:ext cx="7973677" cy="430887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 fontAlgn="b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жителями района</a:t>
            </a:r>
          </a:p>
        </p:txBody>
      </p:sp>
      <p:sp>
        <p:nvSpPr>
          <p:cNvPr id="10" name="Номер слайда 3">
            <a:extLst>
              <a:ext uri="{FF2B5EF4-FFF2-40B4-BE49-F238E27FC236}">
                <a16:creationId xmlns:a16="http://schemas.microsoft.com/office/drawing/2014/main" xmlns="" id="{1E8F6B38-595D-4FD0-B79C-D66AA69F5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69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8632B088-2A1A-468F-85DE-88BCA3EF40F8}"/>
              </a:ext>
            </a:extLst>
          </p:cNvPr>
          <p:cNvSpPr/>
          <p:nvPr/>
        </p:nvSpPr>
        <p:spPr>
          <a:xfrm>
            <a:off x="447870" y="1324947"/>
            <a:ext cx="8220270" cy="515209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52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D5B8EA3F-3B36-41AF-9E05-CED1FF71DE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191541"/>
              </p:ext>
            </p:extLst>
          </p:nvPr>
        </p:nvGraphicFramePr>
        <p:xfrm>
          <a:off x="681136" y="1443891"/>
          <a:ext cx="7735079" cy="4798289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3055796">
                  <a:extLst>
                    <a:ext uri="{9D8B030D-6E8A-4147-A177-3AD203B41FA5}">
                      <a16:colId xmlns:a16="http://schemas.microsoft.com/office/drawing/2014/main" xmlns="" val="399531546"/>
                    </a:ext>
                  </a:extLst>
                </a:gridCol>
                <a:gridCol w="983195">
                  <a:extLst>
                    <a:ext uri="{9D8B030D-6E8A-4147-A177-3AD203B41FA5}">
                      <a16:colId xmlns:a16="http://schemas.microsoft.com/office/drawing/2014/main" xmlns="" val="3495070519"/>
                    </a:ext>
                  </a:extLst>
                </a:gridCol>
                <a:gridCol w="996093">
                  <a:extLst>
                    <a:ext uri="{9D8B030D-6E8A-4147-A177-3AD203B41FA5}">
                      <a16:colId xmlns:a16="http://schemas.microsoft.com/office/drawing/2014/main" xmlns="" val="1047313926"/>
                    </a:ext>
                  </a:extLst>
                </a:gridCol>
                <a:gridCol w="1562036">
                  <a:extLst>
                    <a:ext uri="{9D8B030D-6E8A-4147-A177-3AD203B41FA5}">
                      <a16:colId xmlns:a16="http://schemas.microsoft.com/office/drawing/2014/main" xmlns="" val="36227489"/>
                    </a:ext>
                  </a:extLst>
                </a:gridCol>
                <a:gridCol w="1137959">
                  <a:extLst>
                    <a:ext uri="{9D8B030D-6E8A-4147-A177-3AD203B41FA5}">
                      <a16:colId xmlns:a16="http://schemas.microsoft.com/office/drawing/2014/main" xmlns="" val="2767064383"/>
                    </a:ext>
                  </a:extLst>
                </a:gridCol>
              </a:tblGrid>
              <a:tr h="314107">
                <a:tc rowSpan="2">
                  <a:txBody>
                    <a:bodyPr/>
                    <a:lstStyle/>
                    <a:p>
                      <a:pPr indent="139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Сфера вопросов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2021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2022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Динамика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5456530"/>
                  </a:ext>
                </a:extLst>
              </a:tr>
              <a:tr h="314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Обращения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16241072"/>
                  </a:ext>
                </a:extLst>
              </a:tr>
              <a:tr h="649885">
                <a:tc>
                  <a:txBody>
                    <a:bodyPr/>
                    <a:lstStyle/>
                    <a:p>
                      <a:pPr indent="139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Социальная сфера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537%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23343341"/>
                  </a:ext>
                </a:extLst>
              </a:tr>
              <a:tr h="314107">
                <a:tc>
                  <a:txBody>
                    <a:bodyPr/>
                    <a:lstStyle/>
                    <a:p>
                      <a:pPr indent="139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Транспорт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20314017"/>
                  </a:ext>
                </a:extLst>
              </a:tr>
              <a:tr h="314107">
                <a:tc>
                  <a:txBody>
                    <a:bodyPr/>
                    <a:lstStyle/>
                    <a:p>
                      <a:pPr indent="139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Благоустройство территории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82686770"/>
                  </a:ext>
                </a:extLst>
              </a:tr>
              <a:tr h="649885">
                <a:tc>
                  <a:txBody>
                    <a:bodyPr/>
                    <a:lstStyle/>
                    <a:p>
                      <a:pPr indent="139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Гаражное хозяйство, парковки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02404712"/>
                  </a:ext>
                </a:extLst>
              </a:tr>
              <a:tr h="314107">
                <a:tc>
                  <a:txBody>
                    <a:bodyPr/>
                    <a:lstStyle/>
                    <a:p>
                      <a:pPr indent="139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Оборона и безопасность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81759520"/>
                  </a:ext>
                </a:extLst>
              </a:tr>
              <a:tr h="649885">
                <a:tc>
                  <a:txBody>
                    <a:bodyPr/>
                    <a:lstStyle/>
                    <a:p>
                      <a:pPr indent="139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Градостроительство и архитектура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78639745"/>
                  </a:ext>
                </a:extLst>
              </a:tr>
              <a:tr h="314107">
                <a:tc>
                  <a:txBody>
                    <a:bodyPr/>
                    <a:lstStyle/>
                    <a:p>
                      <a:pPr indent="139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ЖКХ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24905259"/>
                  </a:ext>
                </a:extLst>
              </a:tr>
              <a:tr h="314107">
                <a:tc>
                  <a:txBody>
                    <a:bodyPr/>
                    <a:lstStyle/>
                    <a:p>
                      <a:pPr indent="139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Торговля и услуги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-33%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72030636"/>
                  </a:ext>
                </a:extLst>
              </a:tr>
              <a:tr h="649885">
                <a:tc>
                  <a:txBody>
                    <a:bodyPr/>
                    <a:lstStyle/>
                    <a:p>
                      <a:pPr indent="139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Топливно-энергетическое хозяйство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-39%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361079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006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96FBEC6F-4BBC-45F4-B823-DFC8A6C0332A}"/>
              </a:ext>
            </a:extLst>
          </p:cNvPr>
          <p:cNvSpPr/>
          <p:nvPr/>
        </p:nvSpPr>
        <p:spPr>
          <a:xfrm>
            <a:off x="452105" y="1713324"/>
            <a:ext cx="8424936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numCol="2">
            <a:spAutoFit/>
          </a:bodyPr>
          <a:lstStyle/>
          <a:p>
            <a:pPr marL="361957" indent="173041" algn="just">
              <a:buAutoNum type="arabicParenR"/>
            </a:pPr>
            <a:endParaRPr lang="ru-RU" sz="1600" dirty="0">
              <a:latin typeface="Times New Roman"/>
              <a:cs typeface="Times New Roman" panose="02020603050405020304" pitchFamily="18" charset="0"/>
            </a:endParaRPr>
          </a:p>
          <a:p>
            <a:pPr marL="361957" indent="173041" algn="just">
              <a:buAutoNum type="arabicParenR"/>
            </a:pPr>
            <a:endParaRPr lang="ru-RU" sz="1600" dirty="0">
              <a:latin typeface="Times New Roman"/>
              <a:cs typeface="Times New Roman" panose="02020603050405020304" pitchFamily="18" charset="0"/>
            </a:endParaRPr>
          </a:p>
          <a:p>
            <a:pPr marL="361957" indent="173041" algn="just">
              <a:buAutoNum type="arabicParenR"/>
            </a:pPr>
            <a:endParaRPr lang="ru-RU" sz="1600" dirty="0">
              <a:latin typeface="Times New Roman"/>
              <a:cs typeface="Times New Roman" panose="02020603050405020304" pitchFamily="18" charset="0"/>
            </a:endParaRPr>
          </a:p>
          <a:p>
            <a:pPr marL="361957" indent="173041" algn="just">
              <a:buAutoNum type="arabicParenR"/>
            </a:pPr>
            <a:endParaRPr lang="ru-RU" sz="1600" dirty="0">
              <a:latin typeface="Times New Roman"/>
              <a:cs typeface="Times New Roman" panose="02020603050405020304" pitchFamily="18" charset="0"/>
            </a:endParaRPr>
          </a:p>
          <a:p>
            <a:pPr marL="361957" indent="173041" algn="just">
              <a:buAutoNum type="arabicParenR"/>
            </a:pPr>
            <a:endParaRPr lang="ru-RU" sz="1600" dirty="0">
              <a:latin typeface="Times New Roman"/>
              <a:cs typeface="Times New Roman" panose="02020603050405020304" pitchFamily="18" charset="0"/>
            </a:endParaRPr>
          </a:p>
          <a:p>
            <a:pPr marL="361957" indent="173041" algn="just">
              <a:buAutoNum type="arabicParenR"/>
            </a:pPr>
            <a:endParaRPr lang="ru-RU" sz="1600" dirty="0">
              <a:latin typeface="Times New Roman"/>
              <a:cs typeface="Times New Roman" panose="02020603050405020304" pitchFamily="18" charset="0"/>
            </a:endParaRPr>
          </a:p>
          <a:p>
            <a:pPr marL="361957" indent="173041" algn="just">
              <a:buAutoNum type="arabicParenR"/>
            </a:pPr>
            <a:endParaRPr lang="ru-RU" sz="1600" dirty="0">
              <a:latin typeface="Times New Roman"/>
              <a:cs typeface="Times New Roman" panose="02020603050405020304" pitchFamily="18" charset="0"/>
            </a:endParaRPr>
          </a:p>
          <a:p>
            <a:pPr marL="361957" indent="173041" algn="just">
              <a:buAutoNum type="arabicParenR"/>
            </a:pPr>
            <a:endParaRPr lang="ru-RU" sz="1600" dirty="0">
              <a:latin typeface="Times New Roman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1494440.png">
            <a:extLst>
              <a:ext uri="{FF2B5EF4-FFF2-40B4-BE49-F238E27FC236}">
                <a16:creationId xmlns:a16="http://schemas.microsoft.com/office/drawing/2014/main" xmlns="" id="{4EA3C9B1-668E-4598-A34F-13BC2600E4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77_stush.gif">
            <a:extLst>
              <a:ext uri="{FF2B5EF4-FFF2-40B4-BE49-F238E27FC236}">
                <a16:creationId xmlns:a16="http://schemas.microsoft.com/office/drawing/2014/main" xmlns="" id="{7796EE88-178B-4B1B-90B9-64288BEAFE5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487F165-6249-4905-B6AB-F11FBD874836}"/>
              </a:ext>
            </a:extLst>
          </p:cNvPr>
          <p:cNvSpPr/>
          <p:nvPr/>
        </p:nvSpPr>
        <p:spPr>
          <a:xfrm>
            <a:off x="266959" y="1713324"/>
            <a:ext cx="8424936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numCol="2">
            <a:spAutoFit/>
          </a:bodyPr>
          <a:lstStyle/>
          <a:p>
            <a:pPr marL="715977" indent="180979" algn="just">
              <a:buAutoNum type="arabicParenR"/>
              <a:tabLst>
                <a:tab pos="630250" algn="l"/>
              </a:tabLst>
            </a:pPr>
            <a:r>
              <a:rPr lang="ru-RU" sz="1600" dirty="0">
                <a:latin typeface="Times New Roman"/>
                <a:cs typeface="Times New Roman" panose="02020603050405020304" pitchFamily="18" charset="0"/>
              </a:rPr>
              <a:t> Парусный пр-д, д. 5;</a:t>
            </a:r>
          </a:p>
          <a:p>
            <a:pPr marL="715977" indent="180979" algn="just">
              <a:buAutoNum type="arabicParenR"/>
              <a:tabLst>
                <a:tab pos="630250" algn="l"/>
              </a:tabLst>
            </a:pPr>
            <a:r>
              <a:rPr lang="ru-RU" sz="1600" dirty="0">
                <a:latin typeface="Times New Roman"/>
                <a:cs typeface="Times New Roman" panose="02020603050405020304" pitchFamily="18" charset="0"/>
              </a:rPr>
              <a:t> Б-р Яна Райниса, д. 45 к 1;</a:t>
            </a:r>
          </a:p>
          <a:p>
            <a:pPr marL="715977" indent="180979">
              <a:buAutoNum type="arabicParenR"/>
              <a:tabLst>
                <a:tab pos="630250" algn="l"/>
              </a:tabLst>
            </a:pPr>
            <a:r>
              <a:rPr lang="ru-RU" sz="1600" dirty="0">
                <a:latin typeface="Times New Roman"/>
                <a:cs typeface="Times New Roman" panose="02020603050405020304" pitchFamily="18" charset="0"/>
              </a:rPr>
              <a:t> Б-р Яна Райниса, д. 19 к 1 </a:t>
            </a:r>
            <a:br>
              <a:rPr lang="ru-RU" sz="1600" dirty="0">
                <a:latin typeface="Times New Roman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/>
                <a:cs typeface="Times New Roman" panose="02020603050405020304" pitchFamily="18" charset="0"/>
              </a:rPr>
              <a:t>    (проезд к парку «Маяк»);</a:t>
            </a:r>
          </a:p>
          <a:p>
            <a:pPr marL="361957" indent="173041" algn="just">
              <a:buAutoNum type="arabicParenR"/>
            </a:pPr>
            <a:endParaRPr lang="ru-RU" sz="1600" dirty="0">
              <a:latin typeface="Times New Roman"/>
              <a:cs typeface="Times New Roman" panose="02020603050405020304" pitchFamily="18" charset="0"/>
            </a:endParaRPr>
          </a:p>
          <a:p>
            <a:pPr marL="361957" indent="173041" algn="just">
              <a:buAutoNum type="arabicParenR"/>
            </a:pPr>
            <a:endParaRPr lang="ru-RU" sz="1600" dirty="0">
              <a:latin typeface="Times New Roman"/>
              <a:cs typeface="Times New Roman" panose="02020603050405020304" pitchFamily="18" charset="0"/>
            </a:endParaRPr>
          </a:p>
          <a:p>
            <a:pPr marL="361957" indent="173041">
              <a:buAutoNum type="arabicParenR"/>
            </a:pPr>
            <a:r>
              <a:rPr lang="ru-RU" sz="1600" dirty="0">
                <a:latin typeface="Times New Roman"/>
                <a:cs typeface="Times New Roman" panose="02020603050405020304" pitchFamily="18" charset="0"/>
              </a:rPr>
              <a:t> Ул. Аэродромная, д. 11;</a:t>
            </a:r>
          </a:p>
          <a:p>
            <a:pPr marL="361957" indent="173041">
              <a:buAutoNum type="arabicParenR"/>
            </a:pPr>
            <a:r>
              <a:rPr lang="ru-RU" sz="1600" dirty="0">
                <a:latin typeface="Times New Roman"/>
                <a:cs typeface="Times New Roman" panose="02020603050405020304" pitchFamily="18" charset="0"/>
              </a:rPr>
              <a:t> Ул. Аэродромная, д. 1, д. 3, д. 7;</a:t>
            </a:r>
          </a:p>
          <a:p>
            <a:pPr marL="361957" indent="173041">
              <a:buAutoNum type="arabicParenR"/>
            </a:pPr>
            <a:r>
              <a:rPr lang="ru-RU" sz="1600" dirty="0">
                <a:latin typeface="Times New Roman"/>
                <a:cs typeface="Times New Roman" panose="02020603050405020304" pitchFamily="18" charset="0"/>
              </a:rPr>
              <a:t> Б-р Яна Райниса, д. 29.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7645A8E-8B2A-43D8-9F49-43E4A4A2B5B6}"/>
              </a:ext>
            </a:extLst>
          </p:cNvPr>
          <p:cNvSpPr txBox="1"/>
          <p:nvPr/>
        </p:nvSpPr>
        <p:spPr>
          <a:xfrm>
            <a:off x="806159" y="5194291"/>
            <a:ext cx="164885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б-р Яна Райниса, д.1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AB7FCDE3-4233-4364-B1BE-F68789B24221}"/>
              </a:ext>
            </a:extLst>
          </p:cNvPr>
          <p:cNvSpPr/>
          <p:nvPr/>
        </p:nvSpPr>
        <p:spPr>
          <a:xfrm>
            <a:off x="978188" y="50381"/>
            <a:ext cx="70857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 panose="02020603050405020304"/>
              </a:rPr>
              <a:t>В рамках реализации программы по ремонту асфальтобетонного покрытия «большими картами» с заменой бортовых камней в 2022 году выполнены работы по адресам:</a:t>
            </a: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7F695458-2BCD-4E16-A295-2C250330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7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xmlns="" id="{5C350550-D8C9-4F33-B4C8-B5BEF54578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4" t="6868" b="6868"/>
          <a:stretch/>
        </p:blipFill>
        <p:spPr bwMode="auto">
          <a:xfrm>
            <a:off x="152924" y="3479295"/>
            <a:ext cx="2834557" cy="1716678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xmlns="" id="{4E223C9D-CB21-44A8-A041-41B807336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3" b="10093"/>
          <a:stretch>
            <a:fillRect/>
          </a:stretch>
        </p:blipFill>
        <p:spPr bwMode="auto">
          <a:xfrm>
            <a:off x="3160019" y="3473277"/>
            <a:ext cx="2834557" cy="1716678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EC90DD9-EC70-489C-96C8-66F4061A400E}"/>
              </a:ext>
            </a:extLst>
          </p:cNvPr>
          <p:cNvSpPr txBox="1"/>
          <p:nvPr/>
        </p:nvSpPr>
        <p:spPr>
          <a:xfrm>
            <a:off x="3915396" y="5203008"/>
            <a:ext cx="1498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Туристская ул., д.7</a:t>
            </a: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xmlns="" id="{9FB4EAFB-A761-4E51-8988-B5AD459ED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0" b="1330"/>
          <a:stretch>
            <a:fillRect/>
          </a:stretch>
        </p:blipFill>
        <p:spPr bwMode="auto">
          <a:xfrm>
            <a:off x="6167114" y="3470862"/>
            <a:ext cx="2834557" cy="1723429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7E290DB-49B7-49EC-AE47-4FF7C2562EB2}"/>
              </a:ext>
            </a:extLst>
          </p:cNvPr>
          <p:cNvSpPr txBox="1"/>
          <p:nvPr/>
        </p:nvSpPr>
        <p:spPr>
          <a:xfrm>
            <a:off x="6742077" y="5194291"/>
            <a:ext cx="16846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Аэродромная ул., д.11</a:t>
            </a:r>
          </a:p>
        </p:txBody>
      </p:sp>
    </p:spTree>
    <p:extLst>
      <p:ext uri="{BB962C8B-B14F-4D97-AF65-F5344CB8AC3E}">
        <p14:creationId xmlns:p14="http://schemas.microsoft.com/office/powerpoint/2010/main" val="340037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755FAD5A-ABE9-44A1-8C7F-E6F2CE8CD0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1784559"/>
              </p:ext>
            </p:extLst>
          </p:nvPr>
        </p:nvGraphicFramePr>
        <p:xfrm>
          <a:off x="364525" y="2408058"/>
          <a:ext cx="8600536" cy="4399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Рисунок 6" descr="1494440.png">
            <a:extLst>
              <a:ext uri="{FF2B5EF4-FFF2-40B4-BE49-F238E27FC236}">
                <a16:creationId xmlns:a16="http://schemas.microsoft.com/office/drawing/2014/main" xmlns="" id="{BC557AC1-2AD2-48C9-AC73-53712E665C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77_stush.gif">
            <a:extLst>
              <a:ext uri="{FF2B5EF4-FFF2-40B4-BE49-F238E27FC236}">
                <a16:creationId xmlns:a16="http://schemas.microsoft.com/office/drawing/2014/main" xmlns="" id="{099692B1-572A-4118-A66A-B9F96F12413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8F6ABD4-627D-4A4E-ADD5-7C11555CFBE4}"/>
              </a:ext>
            </a:extLst>
          </p:cNvPr>
          <p:cNvSpPr/>
          <p:nvPr/>
        </p:nvSpPr>
        <p:spPr>
          <a:xfrm>
            <a:off x="585162" y="380957"/>
            <a:ext cx="7973677" cy="430887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 fontAlgn="b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жителями района</a:t>
            </a:r>
          </a:p>
        </p:txBody>
      </p:sp>
      <p:sp>
        <p:nvSpPr>
          <p:cNvPr id="10" name="Номер слайда 3">
            <a:extLst>
              <a:ext uri="{FF2B5EF4-FFF2-40B4-BE49-F238E27FC236}">
                <a16:creationId xmlns:a16="http://schemas.microsoft.com/office/drawing/2014/main" xmlns="" id="{C61BDD11-69BB-4CC5-8E15-C7440C2E5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70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CD99527-12E2-49E7-9DB8-1029407A05F1}"/>
              </a:ext>
            </a:extLst>
          </p:cNvPr>
          <p:cNvSpPr txBox="1"/>
          <p:nvPr/>
        </p:nvSpPr>
        <p:spPr>
          <a:xfrm>
            <a:off x="1403647" y="1062133"/>
            <a:ext cx="6336704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Лидирующие темы разделов в 2022 г.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– благоустройство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– жилищно-коммунальное хозяйство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– социальная сфера.</a:t>
            </a:r>
          </a:p>
        </p:txBody>
      </p:sp>
    </p:spTree>
    <p:extLst>
      <p:ext uri="{BB962C8B-B14F-4D97-AF65-F5344CB8AC3E}">
        <p14:creationId xmlns:p14="http://schemas.microsoft.com/office/powerpoint/2010/main" val="336991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>
            <a:extLst>
              <a:ext uri="{FF2B5EF4-FFF2-40B4-BE49-F238E27FC236}">
                <a16:creationId xmlns:a16="http://schemas.microsoft.com/office/drawing/2014/main" xmlns="" id="{61765684-7DE8-423C-A24A-7320095EF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71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Рисунок 5" descr="1494440.png">
            <a:extLst>
              <a:ext uri="{FF2B5EF4-FFF2-40B4-BE49-F238E27FC236}">
                <a16:creationId xmlns:a16="http://schemas.microsoft.com/office/drawing/2014/main" xmlns="" id="{61DB9C05-67D5-45C4-A9C4-9D27729E4E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77_stush.gif">
            <a:extLst>
              <a:ext uri="{FF2B5EF4-FFF2-40B4-BE49-F238E27FC236}">
                <a16:creationId xmlns:a16="http://schemas.microsoft.com/office/drawing/2014/main" xmlns="" id="{D848E82B-0E98-425C-B6A5-04EA1BE25DA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644BE9E-A188-4961-858D-A9A7D397D38A}"/>
              </a:ext>
            </a:extLst>
          </p:cNvPr>
          <p:cNvSpPr/>
          <p:nvPr/>
        </p:nvSpPr>
        <p:spPr>
          <a:xfrm>
            <a:off x="585162" y="380957"/>
            <a:ext cx="7973677" cy="430887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 fontAlgn="b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информированию населения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EEA91D6-D533-4413-BF7C-3120827604F3}"/>
              </a:ext>
            </a:extLst>
          </p:cNvPr>
          <p:cNvSpPr txBox="1"/>
          <p:nvPr/>
        </p:nvSpPr>
        <p:spPr>
          <a:xfrm>
            <a:off x="163137" y="1235422"/>
            <a:ext cx="5145981" cy="35761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449263" algn="just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2022 г. управа района Южное Тушино продолжала работу с электронным порталом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https://tushino-juzhnoe.mos.ru/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Основным предназначением сайта управы является всестороннее информирование жителей района.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263"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Новости управы оперативно размещаются в районной интернет-газете «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Южное Тушино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а также дублируются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социальных сетях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Одноклассниках, а также осуществляется активное сотрудничество с окружной газетой «Москва. Северо-Запад».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9496939-450D-4F28-A1D9-B3427E66E1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5731" y="1235421"/>
            <a:ext cx="3485132" cy="234867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74A9DD1-2200-42C3-BA45-369F4B67B5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2779" y="3778898"/>
            <a:ext cx="3492547" cy="2470189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5D8ACE8B-5499-4FC8-BACA-E3CF9ADCD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289" y="4988344"/>
            <a:ext cx="1622829" cy="162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66A83441-2ACE-4A1B-A0BD-FC63762A4A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t="1814" r="21875" b="-1814"/>
          <a:stretch/>
        </p:blipFill>
        <p:spPr bwMode="auto">
          <a:xfrm>
            <a:off x="1923410" y="4988342"/>
            <a:ext cx="1622830" cy="162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xmlns="" id="{34691572-CE90-4C98-BEE7-71DC3C2A0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37" y="4988344"/>
            <a:ext cx="1622829" cy="162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28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40F9655-0DB7-44F1-BB8B-1772639C4105}"/>
              </a:ext>
            </a:extLst>
          </p:cNvPr>
          <p:cNvSpPr txBox="1"/>
          <p:nvPr/>
        </p:nvSpPr>
        <p:spPr>
          <a:xfrm>
            <a:off x="1389676" y="1616609"/>
            <a:ext cx="6537920" cy="3847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отчетный период принято участие в 1</a:t>
            </a:r>
            <a:r>
              <a:rPr lang="en-US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заседаниях</a:t>
            </a:r>
          </a:p>
        </p:txBody>
      </p:sp>
      <p:pic>
        <p:nvPicPr>
          <p:cNvPr id="6" name="Рисунок 5" descr="1494440.png">
            <a:extLst>
              <a:ext uri="{FF2B5EF4-FFF2-40B4-BE49-F238E27FC236}">
                <a16:creationId xmlns:a16="http://schemas.microsoft.com/office/drawing/2014/main" xmlns="" id="{6B412053-095A-4F7B-B334-2309F3DB6E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77_stush.gif">
            <a:extLst>
              <a:ext uri="{FF2B5EF4-FFF2-40B4-BE49-F238E27FC236}">
                <a16:creationId xmlns:a16="http://schemas.microsoft.com/office/drawing/2014/main" xmlns="" id="{AB3BF87C-F5AF-488C-9341-38092152CE5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2579A04-E3ED-421D-837D-14CD364F43A4}"/>
              </a:ext>
            </a:extLst>
          </p:cNvPr>
          <p:cNvSpPr/>
          <p:nvPr/>
        </p:nvSpPr>
        <p:spPr>
          <a:xfrm>
            <a:off x="606253" y="79480"/>
            <a:ext cx="7973677" cy="1107996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 fontAlgn="b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Советом депутатов</a:t>
            </a:r>
          </a:p>
          <a:p>
            <a:pPr algn="ctr" fontAlgn="b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</a:t>
            </a:r>
          </a:p>
          <a:p>
            <a:pPr algn="ctr" fontAlgn="b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Южное Тушино</a:t>
            </a:r>
          </a:p>
        </p:txBody>
      </p:sp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xmlns="" id="{839F4935-4007-4574-93D6-4C75231D5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72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49475C9E-62F4-41AA-8401-2DBBCCCC14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7189895"/>
              </p:ext>
            </p:extLst>
          </p:nvPr>
        </p:nvGraphicFramePr>
        <p:xfrm>
          <a:off x="1545091" y="2292351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1267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731554C-7905-4B9F-BDCB-E671AABF078C}"/>
              </a:ext>
            </a:extLst>
          </p:cNvPr>
          <p:cNvSpPr/>
          <p:nvPr/>
        </p:nvSpPr>
        <p:spPr>
          <a:xfrm>
            <a:off x="606253" y="79480"/>
            <a:ext cx="7973677" cy="1107996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 fontAlgn="b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Советом депутатов</a:t>
            </a:r>
          </a:p>
          <a:p>
            <a:pPr algn="ctr" fontAlgn="b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</a:t>
            </a:r>
          </a:p>
          <a:p>
            <a:pPr algn="ctr" fontAlgn="b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Южное Тушино</a:t>
            </a:r>
          </a:p>
        </p:txBody>
      </p:sp>
      <p:pic>
        <p:nvPicPr>
          <p:cNvPr id="6" name="Рисунок 5" descr="1494440.png">
            <a:extLst>
              <a:ext uri="{FF2B5EF4-FFF2-40B4-BE49-F238E27FC236}">
                <a16:creationId xmlns:a16="http://schemas.microsoft.com/office/drawing/2014/main" xmlns="" id="{6A9C3715-0031-48FB-B41F-CA1AA9F44E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EFB0169F-6328-402B-AA2B-DF2B682F3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092" y="3536173"/>
            <a:ext cx="3760237" cy="2820178"/>
          </a:xfrm>
          <a:prstGeom prst="rect">
            <a:avLst/>
          </a:prstGeom>
          <a:noFill/>
          <a:ln w="19050">
            <a:solidFill>
              <a:srgbClr val="4472C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3">
            <a:extLst>
              <a:ext uri="{FF2B5EF4-FFF2-40B4-BE49-F238E27FC236}">
                <a16:creationId xmlns:a16="http://schemas.microsoft.com/office/drawing/2014/main" xmlns="" id="{37015165-5D86-4783-A8C1-57A0F3799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73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xmlns="" id="{CAA5BEE1-8BE6-48D2-AE5B-D438DF960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32" y="3536173"/>
            <a:ext cx="3760237" cy="2820178"/>
          </a:xfrm>
          <a:prstGeom prst="rect">
            <a:avLst/>
          </a:prstGeom>
          <a:noFill/>
          <a:ln w="19050">
            <a:solidFill>
              <a:srgbClr val="4472C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5BA38EE-0FFD-48A2-A094-B57BDBC3050A}"/>
              </a:ext>
            </a:extLst>
          </p:cNvPr>
          <p:cNvSpPr txBox="1"/>
          <p:nvPr/>
        </p:nvSpPr>
        <p:spPr>
          <a:xfrm>
            <a:off x="609946" y="1312277"/>
            <a:ext cx="7682497" cy="17685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Еженедельно на территории района Южное Тушино главой управы совместно с депутатами Совета депутатов, ГБУ «Жилищник», главой муниципального округа и неравнодушными жителями проводятся обходы территорий, в результате которых оценивается работа сотрудников «Жилищника» по содержанию территории, контролируется ход капремонта, по возможности решаются насущные проблемы жителей и многое другое.</a:t>
            </a:r>
          </a:p>
        </p:txBody>
      </p:sp>
    </p:spTree>
    <p:extLst>
      <p:ext uri="{BB962C8B-B14F-4D97-AF65-F5344CB8AC3E}">
        <p14:creationId xmlns:p14="http://schemas.microsoft.com/office/powerpoint/2010/main" val="1953548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F78BE30-CD12-49A6-928C-A7C0EED64802}"/>
              </a:ext>
            </a:extLst>
          </p:cNvPr>
          <p:cNvSpPr/>
          <p:nvPr/>
        </p:nvSpPr>
        <p:spPr>
          <a:xfrm>
            <a:off x="585162" y="2609195"/>
            <a:ext cx="7973677" cy="1200329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  <a:p>
            <a:pPr algn="ctr"/>
            <a:r>
              <a:rPr lang="ru-RU" sz="3600" b="1" cap="all" dirty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</a:p>
        </p:txBody>
      </p:sp>
      <p:pic>
        <p:nvPicPr>
          <p:cNvPr id="6" name="Рисунок 5" descr="1494440.png">
            <a:extLst>
              <a:ext uri="{FF2B5EF4-FFF2-40B4-BE49-F238E27FC236}">
                <a16:creationId xmlns:a16="http://schemas.microsoft.com/office/drawing/2014/main" xmlns="" id="{4F939AA2-90A3-462C-A9BB-D3417A0CFA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77_stush.gif">
            <a:extLst>
              <a:ext uri="{FF2B5EF4-FFF2-40B4-BE49-F238E27FC236}">
                <a16:creationId xmlns:a16="http://schemas.microsoft.com/office/drawing/2014/main" xmlns="" id="{AC7384AD-C7CA-4378-A0AD-872B6D704E2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0" name="Номер слайда 3">
            <a:extLst>
              <a:ext uri="{FF2B5EF4-FFF2-40B4-BE49-F238E27FC236}">
                <a16:creationId xmlns:a16="http://schemas.microsoft.com/office/drawing/2014/main" xmlns="" id="{BBB05BB8-C226-4B7C-851B-848CA8156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74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9619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1ADB06A-6F27-435C-80FA-D547CD8A6893}"/>
              </a:ext>
            </a:extLst>
          </p:cNvPr>
          <p:cNvSpPr/>
          <p:nvPr/>
        </p:nvSpPr>
        <p:spPr>
          <a:xfrm>
            <a:off x="585162" y="2886192"/>
            <a:ext cx="7973677" cy="646331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ln/>
                <a:solidFill>
                  <a:schemeClr val="accent1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НА ВОПРОСЫ</a:t>
            </a:r>
          </a:p>
        </p:txBody>
      </p:sp>
      <p:pic>
        <p:nvPicPr>
          <p:cNvPr id="6" name="Рисунок 5" descr="1494440.png">
            <a:extLst>
              <a:ext uri="{FF2B5EF4-FFF2-40B4-BE49-F238E27FC236}">
                <a16:creationId xmlns:a16="http://schemas.microsoft.com/office/drawing/2014/main" xmlns="" id="{F7912C31-F579-47F2-824F-91D53E7800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77_stush.gif">
            <a:extLst>
              <a:ext uri="{FF2B5EF4-FFF2-40B4-BE49-F238E27FC236}">
                <a16:creationId xmlns:a16="http://schemas.microsoft.com/office/drawing/2014/main" xmlns="" id="{C78A604C-E96B-4DE1-A04A-AD2793AEDB4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10" name="Номер слайда 3">
            <a:extLst>
              <a:ext uri="{FF2B5EF4-FFF2-40B4-BE49-F238E27FC236}">
                <a16:creationId xmlns:a16="http://schemas.microsoft.com/office/drawing/2014/main" xmlns="" id="{4506C44A-A006-49B8-89F2-02BB8AACC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75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9731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94440.png">
            <a:extLst>
              <a:ext uri="{FF2B5EF4-FFF2-40B4-BE49-F238E27FC236}">
                <a16:creationId xmlns:a16="http://schemas.microsoft.com/office/drawing/2014/main" xmlns="" id="{BE994E51-36F0-4573-9D0D-788C8F543B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77_stush.gif">
            <a:extLst>
              <a:ext uri="{FF2B5EF4-FFF2-40B4-BE49-F238E27FC236}">
                <a16:creationId xmlns:a16="http://schemas.microsoft.com/office/drawing/2014/main" xmlns="" id="{40E4A21B-90E1-49AD-A6E7-73F98510362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CE0D646-D066-4BA7-9B1A-CDFB20735C29}"/>
              </a:ext>
            </a:extLst>
          </p:cNvPr>
          <p:cNvSpPr/>
          <p:nvPr/>
        </p:nvSpPr>
        <p:spPr>
          <a:xfrm>
            <a:off x="359532" y="1240851"/>
            <a:ext cx="8424936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б-р. Яна Райниса, д. 47, к. 2 </a:t>
            </a:r>
          </a:p>
          <a:p>
            <a:pPr lvl="0"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(ГБОУ Школа № 2097 - ДОУ) </a:t>
            </a:r>
          </a:p>
          <a:p>
            <a:pPr lvl="0"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объем затрат на реализацию составил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22, 4млн. руб.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AC5E2ED-8C09-4036-ABBC-FD9DA37BAED7}"/>
              </a:ext>
            </a:extLst>
          </p:cNvPr>
          <p:cNvSpPr/>
          <p:nvPr/>
        </p:nvSpPr>
        <p:spPr>
          <a:xfrm>
            <a:off x="1257362" y="193332"/>
            <a:ext cx="66292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  <a:tabLst>
                <a:tab pos="1466879" algn="l"/>
              </a:tabLst>
            </a:pPr>
            <a:r>
              <a:rPr lang="ru-RU" sz="2200" b="1" dirty="0">
                <a:solidFill>
                  <a:srgbClr val="4E67C8">
                    <a:lumMod val="75000"/>
                  </a:srgbClr>
                </a:solidFill>
                <a:latin typeface="Times New Roman" panose="02020603050405020304"/>
              </a:rPr>
              <a:t>Благоустройство объекта образования района Южное Тушино города Москвы в 2022 году</a:t>
            </a: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16636939-81A1-4416-801F-311A89C21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8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xmlns="" id="{DCDB5049-ED55-4269-8A6F-D17FC5D3BD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64" b="9241"/>
          <a:stretch/>
        </p:blipFill>
        <p:spPr bwMode="auto">
          <a:xfrm>
            <a:off x="222291" y="4529900"/>
            <a:ext cx="3249853" cy="2174498"/>
          </a:xfrm>
          <a:prstGeom prst="rect">
            <a:avLst/>
          </a:prstGeom>
          <a:noFill/>
          <a:ln w="19050">
            <a:solidFill>
              <a:srgbClr val="4472C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E36C4FD-D0F3-4F85-978C-EBB7049CC798}"/>
              </a:ext>
            </a:extLst>
          </p:cNvPr>
          <p:cNvSpPr txBox="1"/>
          <p:nvPr/>
        </p:nvSpPr>
        <p:spPr>
          <a:xfrm>
            <a:off x="359532" y="2106796"/>
            <a:ext cx="4988845" cy="17727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5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проведенных работ: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7" indent="-342907">
              <a:buFontTx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АБП 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2030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бортового камня 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1793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п.м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детских площадок 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шт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спортивных площадок 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шт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МАФ 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63 шт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резинового покрытия 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874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xmlns="" id="{1D6FD3E9-7867-47EB-B4E0-66E8BEB80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" b="9756"/>
          <a:stretch>
            <a:fillRect/>
          </a:stretch>
        </p:blipFill>
        <p:spPr bwMode="auto">
          <a:xfrm>
            <a:off x="3252888" y="3879589"/>
            <a:ext cx="3249853" cy="2174497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Picture 2" descr="C:\Users\zelen\Desktop\ВСЕ КАРТЫ\Яна Райниса д.47 к.2.jpg">
            <a:extLst>
              <a:ext uri="{FF2B5EF4-FFF2-40B4-BE49-F238E27FC236}">
                <a16:creationId xmlns:a16="http://schemas.microsoft.com/office/drawing/2014/main" xmlns="" id="{372AC095-4231-4201-8660-73FA0CC91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028" y="2395784"/>
            <a:ext cx="2731440" cy="2680341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83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219E86-F5CB-48BF-9C23-E6EC38200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540" y="136525"/>
            <a:ext cx="7049384" cy="90423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200" b="1" dirty="0">
                <a:solidFill>
                  <a:srgbClr val="4E67C8">
                    <a:lumMod val="75000"/>
                  </a:srgbClr>
                </a:solidFill>
              </a:rPr>
              <a:t>Благоустройство знаковых объектов района </a:t>
            </a:r>
            <a:br>
              <a:rPr lang="ru-RU" sz="2200" b="1" dirty="0">
                <a:solidFill>
                  <a:srgbClr val="4E67C8">
                    <a:lumMod val="75000"/>
                  </a:srgbClr>
                </a:solidFill>
              </a:rPr>
            </a:br>
            <a:r>
              <a:rPr lang="ru-RU" sz="2200" b="1" dirty="0">
                <a:solidFill>
                  <a:srgbClr val="4E67C8">
                    <a:lumMod val="75000"/>
                  </a:srgbClr>
                </a:solidFill>
              </a:rPr>
              <a:t>Южное Тушино города Москвы </a:t>
            </a:r>
            <a:br>
              <a:rPr lang="ru-RU" sz="2200" b="1" dirty="0">
                <a:solidFill>
                  <a:srgbClr val="4E67C8">
                    <a:lumMod val="75000"/>
                  </a:srgbClr>
                </a:solidFill>
              </a:rPr>
            </a:br>
            <a:r>
              <a:rPr lang="ru-RU" sz="2200" b="1" dirty="0">
                <a:solidFill>
                  <a:srgbClr val="4E67C8">
                    <a:lumMod val="75000"/>
                  </a:srgbClr>
                </a:solidFill>
              </a:rPr>
              <a:t>в рамках программы «Мой район» в 2022 году</a:t>
            </a:r>
            <a:endParaRPr lang="ru-RU" sz="2200" dirty="0"/>
          </a:p>
        </p:txBody>
      </p:sp>
      <p:pic>
        <p:nvPicPr>
          <p:cNvPr id="5" name="Рисунок 4" descr="1494440.png">
            <a:extLst>
              <a:ext uri="{FF2B5EF4-FFF2-40B4-BE49-F238E27FC236}">
                <a16:creationId xmlns:a16="http://schemas.microsoft.com/office/drawing/2014/main" xmlns="" id="{384F2E52-42F9-4155-AE8F-34067465D8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" y="50380"/>
            <a:ext cx="892913" cy="108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77_stush.gif">
            <a:extLst>
              <a:ext uri="{FF2B5EF4-FFF2-40B4-BE49-F238E27FC236}">
                <a16:creationId xmlns:a16="http://schemas.microsoft.com/office/drawing/2014/main" xmlns="" id="{E4ECECD0-7F9E-4C25-908E-794A9DED247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925" y="33313"/>
            <a:ext cx="1085972" cy="1080000"/>
          </a:xfrm>
          <a:prstGeom prst="rect">
            <a:avLst/>
          </a:prstGeom>
        </p:spPr>
      </p:pic>
      <p:sp>
        <p:nvSpPr>
          <p:cNvPr id="7" name="Номер слайда 3">
            <a:extLst>
              <a:ext uri="{FF2B5EF4-FFF2-40B4-BE49-F238E27FC236}">
                <a16:creationId xmlns:a16="http://schemas.microsoft.com/office/drawing/2014/main" xmlns="" id="{B6025AEE-74B8-443C-B16E-25BCE0A58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z="1400" b="1">
                <a:solidFill>
                  <a:schemeClr val="tx1"/>
                </a:solidFill>
                <a:latin typeface="+mj-lt"/>
              </a:rPr>
              <a:pPr/>
              <a:t>9</a:t>
            </a:fld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E46CADBD-FA50-49E6-AC2A-86A71927F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454" y="1278535"/>
            <a:ext cx="4843827" cy="11726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 algn="ctr">
              <a:buNone/>
              <a:defRPr/>
            </a:pP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 «Дубовая роща «Маяк»»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объекта: </a:t>
            </a:r>
            <a:r>
              <a:rPr lang="ru-RU" sz="1800" b="1" u="sng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7,57 га.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реализации СМР: </a:t>
            </a:r>
            <a:r>
              <a:rPr lang="ru-RU" sz="1800" b="1" u="sng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274 млн. руб.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создания ПСД: </a:t>
            </a:r>
            <a:r>
              <a:rPr lang="ru-RU" sz="1800" b="1" u="sng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21,9 млн. руб</a:t>
            </a:r>
            <a:r>
              <a:rPr lang="ru-RU" sz="1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4F466BF-24D0-4C01-B13E-A916C5A0EC62}"/>
              </a:ext>
            </a:extLst>
          </p:cNvPr>
          <p:cNvSpPr txBox="1"/>
          <p:nvPr/>
        </p:nvSpPr>
        <p:spPr>
          <a:xfrm>
            <a:off x="310453" y="2528899"/>
            <a:ext cx="50638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выполненных работ: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 дорожного покрытия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Terraway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площадью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6,7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тыс.кв.м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уличного освещения 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 ед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 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уличной мебели–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 ед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 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площадки для выгула собак 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1ед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спортивных площадок 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ед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детских площадок 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ед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160 шт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деревьев 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2677 шт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кустарников;</a:t>
            </a:r>
          </a:p>
          <a:p>
            <a:pPr marL="342907" indent="-342907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игрового и спортивного оборудования 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 шт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xmlns="" id="{E515A26F-60AC-470B-A1AF-33EDFA674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832" y="2203215"/>
            <a:ext cx="3225378" cy="1916324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422876A4-4334-4457-B580-95E3FDFC1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9" r="11199"/>
          <a:stretch>
            <a:fillRect/>
          </a:stretch>
        </p:blipFill>
        <p:spPr bwMode="auto">
          <a:xfrm>
            <a:off x="5464355" y="4308287"/>
            <a:ext cx="3225855" cy="2048064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49B9290F-AEA5-49F8-9B4B-9BFCB4E13DF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665" t="38165" r="24038" b="21494"/>
          <a:stretch/>
        </p:blipFill>
        <p:spPr>
          <a:xfrm>
            <a:off x="1327296" y="4914956"/>
            <a:ext cx="2810141" cy="180652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183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3967</TotalTime>
  <Words>3403</Words>
  <Application>Microsoft Office PowerPoint</Application>
  <PresentationFormat>Экран (4:3)</PresentationFormat>
  <Paragraphs>672</Paragraphs>
  <Slides>75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75</vt:i4>
      </vt:variant>
    </vt:vector>
  </HeadingPairs>
  <TitlesOfParts>
    <vt:vector size="82" baseType="lpstr">
      <vt:lpstr>Arial</vt:lpstr>
      <vt:lpstr>Calibri</vt:lpstr>
      <vt:lpstr>Georgia</vt:lpstr>
      <vt:lpstr>Times New Roman</vt:lpstr>
      <vt:lpstr>TimesNewRomanPS-BoldMT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Благоустройство знаковых объектов района  Южное Тушино города Москвы  в рамках программы «Мой район» в 2022 году</vt:lpstr>
      <vt:lpstr>Благоустройство знаковых объектов района  Южное Тушино города Москвы в 2022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Структуризация сферы потребительского рынка на территории района Южное Тушино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Глушкова Екатерина Руслановна</dc:creator>
  <cp:lastModifiedBy>User</cp:lastModifiedBy>
  <cp:revision>418</cp:revision>
  <cp:lastPrinted>2023-03-11T09:41:39Z</cp:lastPrinted>
  <dcterms:created xsi:type="dcterms:W3CDTF">2022-02-03T06:52:56Z</dcterms:created>
  <dcterms:modified xsi:type="dcterms:W3CDTF">2023-03-15T07:09:09Z</dcterms:modified>
</cp:coreProperties>
</file>